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350" r:id="rId2"/>
    <p:sldId id="405" r:id="rId3"/>
    <p:sldId id="433" r:id="rId4"/>
    <p:sldId id="466" r:id="rId5"/>
    <p:sldId id="407" r:id="rId6"/>
    <p:sldId id="468" r:id="rId7"/>
    <p:sldId id="432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6" r:id="rId20"/>
    <p:sldId id="447" r:id="rId21"/>
    <p:sldId id="448" r:id="rId22"/>
    <p:sldId id="449" r:id="rId23"/>
    <p:sldId id="450" r:id="rId24"/>
    <p:sldId id="459" r:id="rId25"/>
    <p:sldId id="452" r:id="rId26"/>
    <p:sldId id="453" r:id="rId27"/>
    <p:sldId id="454" r:id="rId28"/>
    <p:sldId id="455" r:id="rId29"/>
    <p:sldId id="460" r:id="rId30"/>
    <p:sldId id="467" r:id="rId31"/>
    <p:sldId id="457" r:id="rId32"/>
    <p:sldId id="463" r:id="rId33"/>
    <p:sldId id="465" r:id="rId34"/>
    <p:sldId id="426" r:id="rId35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Futura T OT" pitchFamily="50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80808"/>
    <a:srgbClr val="003366"/>
    <a:srgbClr val="001343"/>
    <a:srgbClr val="003870"/>
    <a:srgbClr val="243F60"/>
    <a:srgbClr val="243F99"/>
    <a:srgbClr val="003399"/>
    <a:srgbClr val="00CC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32" autoAdjust="0"/>
    <p:restoredTop sz="94629" autoAdjust="0"/>
  </p:normalViewPr>
  <p:slideViewPr>
    <p:cSldViewPr>
      <p:cViewPr>
        <p:scale>
          <a:sx n="100" d="100"/>
          <a:sy n="100" d="100"/>
        </p:scale>
        <p:origin x="-456" y="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78" y="-90"/>
      </p:cViewPr>
      <p:guideLst>
        <p:guide orient="horz" pos="3126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Graf%20v%20aplikaci%20Microsoft%20PowerPoint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frenzloval\Desktop\dokumenty\anal&#253;zy\prezentace_GA%20&#268;R\2015\pomocn&#233;_grafy%20a%20&#269;&#237;sla\grafy_pro%20ppt%20profil%20GA%20&#268;R%202015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frenzloval\Desktop\dokumenty\anal&#253;zy\prezentace_GA%20&#268;R\2015\pomocn&#233;_grafy%20a%20&#269;&#237;sla\grafy_pro%20ppt%20profil%20GA%20&#268;R%202015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frenzloval\Desktop\dokumenty\anal&#253;zy\prezentace_GA%20&#268;R\2015\pomocn&#233;_grafy%20a%20&#269;&#237;sla\grafy_pro%20ppt%20profil%20GA%20&#268;R%202015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frenzloval\Desktop\dokumenty\anal&#253;zy\prezentace_GA%20&#268;R\2015\pomocn&#233;_grafy%20a%20&#269;&#237;sla\grafy_pro%20ppt%20profil%20GA%20&#268;R%202015.xlsx" TargetMode="External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0616639134813812E-2"/>
          <c:y val="0.13095981212080735"/>
          <c:w val="0.89782897528689887"/>
          <c:h val="0.6529834486518295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'[Graf v aplikaci Microsoft PowerPoint]účel.výdaje_udělelné2014'!$Q$2</c:f>
              <c:strCache>
                <c:ptCount val="1"/>
                <c:pt idx="0">
                  <c:v>Účelové výdaje GA ČR</c:v>
                </c:pt>
              </c:strCache>
            </c:strRef>
          </c:tx>
          <c:spPr>
            <a:solidFill>
              <a:srgbClr val="003870"/>
            </a:solidFill>
            <a:ln>
              <a:solidFill>
                <a:schemeClr val="bg1">
                  <a:lumMod val="95000"/>
                </a:schemeClr>
              </a:solidFill>
              <a:prstDash val="solid"/>
            </a:ln>
            <a:effectLst>
              <a:glow rad="101600">
                <a:schemeClr val="bg1">
                  <a:lumMod val="65000"/>
                  <a:alpha val="40000"/>
                </a:schemeClr>
              </a:glow>
              <a:innerShdw blurRad="63500" dist="50800" dir="18900000">
                <a:prstClr val="black">
                  <a:alpha val="50000"/>
                </a:prstClr>
              </a:innerShdw>
            </a:effectLst>
          </c:spPr>
          <c:invertIfNegative val="0"/>
          <c:dLbls>
            <c:numFmt formatCode="#,##0\ _K_č" sourceLinked="0"/>
            <c:spPr>
              <a:solidFill>
                <a:schemeClr val="bg1"/>
              </a:solidFill>
              <a:ln>
                <a:solidFill>
                  <a:srgbClr val="003870"/>
                </a:solidFill>
              </a:ln>
            </c:spPr>
            <c:txPr>
              <a:bodyPr/>
              <a:lstStyle/>
              <a:p>
                <a:pPr>
                  <a:defRPr sz="900" b="1">
                    <a:solidFill>
                      <a:srgbClr val="001343"/>
                    </a:solidFill>
                    <a:latin typeface="Calibri" panose="020F0502020204030204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'[Graf v aplikaci Microsoft PowerPoint]účel.výdaje_udělelné2014'!$R$1:$AC$1</c:f>
              <c:numCache>
                <c:formatCode>General</c:formatCode>
                <c:ptCount val="12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</c:numCache>
            </c:numRef>
          </c:cat>
          <c:val>
            <c:numRef>
              <c:f>'[Graf v aplikaci Microsoft PowerPoint]účel.výdaje_udělelné2014'!$R$2:$AC$2</c:f>
              <c:numCache>
                <c:formatCode>General</c:formatCode>
                <c:ptCount val="12"/>
                <c:pt idx="0">
                  <c:v>1370670</c:v>
                </c:pt>
                <c:pt idx="1">
                  <c:v>1500939</c:v>
                </c:pt>
                <c:pt idx="2">
                  <c:v>1500800</c:v>
                </c:pt>
                <c:pt idx="3">
                  <c:v>1774283</c:v>
                </c:pt>
                <c:pt idx="4">
                  <c:v>1945866</c:v>
                </c:pt>
                <c:pt idx="5">
                  <c:v>2367686</c:v>
                </c:pt>
                <c:pt idx="6">
                  <c:v>2920618</c:v>
                </c:pt>
                <c:pt idx="7">
                  <c:v>3199153</c:v>
                </c:pt>
                <c:pt idx="8" formatCode="#,##0">
                  <c:v>3356971</c:v>
                </c:pt>
                <c:pt idx="9" formatCode="#,##0">
                  <c:v>3573350.64</c:v>
                </c:pt>
                <c:pt idx="10" formatCode="#,##0">
                  <c:v>3573350.64</c:v>
                </c:pt>
                <c:pt idx="11" formatCode="#,##0">
                  <c:v>3573350.64</c:v>
                </c:pt>
              </c:numCache>
            </c:numRef>
          </c:val>
        </c:ser>
        <c:ser>
          <c:idx val="1"/>
          <c:order val="1"/>
          <c:tx>
            <c:strRef>
              <c:f>'[Graf v aplikaci Microsoft PowerPoint]účel.výdaje_udělelné2014'!$Q$3</c:f>
              <c:strCache>
                <c:ptCount val="1"/>
                <c:pt idx="0">
                  <c:v>Institucionální výdaje GA ČR</c:v>
                </c:pt>
              </c:strCache>
            </c:strRef>
          </c:tx>
          <c:spPr>
            <a:solidFill>
              <a:srgbClr val="00CCFF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glow rad="101600">
                <a:schemeClr val="bg1">
                  <a:lumMod val="6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5"/>
              <c:layout>
                <c:manualLayout>
                  <c:x val="5.3006552016504004E-17"/>
                  <c:y val="-1.939318342229679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4456499368922578E-3"/>
                  <c:y val="-1.625241663402367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0"/>
                  <c:y val="-1.794094658042905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"/>
                  <c:y val="-1.794094658042903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Calibri" panose="020F0502020204030204" pitchFamily="34" charset="0"/>
                      </a:rPr>
                      <a:t>1</a:t>
                    </a:r>
                    <a:r>
                      <a:rPr lang="cs-CZ" dirty="0" smtClean="0">
                        <a:latin typeface="Calibri" panose="020F0502020204030204" pitchFamily="34" charset="0"/>
                      </a:rPr>
                      <a:t>07</a:t>
                    </a:r>
                    <a:r>
                      <a:rPr lang="cs-CZ" baseline="0" dirty="0" smtClean="0">
                        <a:latin typeface="Calibri" panose="020F0502020204030204" pitchFamily="34" charset="0"/>
                      </a:rPr>
                      <a:t> 576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1.4456499368923638E-3"/>
                  <c:y val="-2.027932769286589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1.4456499368922578E-3"/>
                  <c:y val="-2.027734203652524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2.8912998737845156E-3"/>
                  <c:y val="-2.0275356380184593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\ _K_č" sourceLinked="0"/>
            <c:txPr>
              <a:bodyPr/>
              <a:lstStyle/>
              <a:p>
                <a:pPr>
                  <a:defRPr sz="900" b="1">
                    <a:solidFill>
                      <a:srgbClr val="001343"/>
                    </a:solidFill>
                    <a:latin typeface="Calibri" panose="020F0502020204030204" pitchFamily="34" charset="0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'[Graf v aplikaci Microsoft PowerPoint]účel.výdaje_udělelné2014'!$R$1:$AC$1</c:f>
              <c:numCache>
                <c:formatCode>General</c:formatCode>
                <c:ptCount val="12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</c:numCache>
            </c:numRef>
          </c:cat>
          <c:val>
            <c:numRef>
              <c:f>'[Graf v aplikaci Microsoft PowerPoint]účel.výdaje_udělelné2014'!$R$3:$AC$3</c:f>
              <c:numCache>
                <c:formatCode>General</c:formatCode>
                <c:ptCount val="12"/>
                <c:pt idx="0">
                  <c:v>28740</c:v>
                </c:pt>
                <c:pt idx="1">
                  <c:v>30177</c:v>
                </c:pt>
                <c:pt idx="2">
                  <c:v>32910</c:v>
                </c:pt>
                <c:pt idx="3">
                  <c:v>57413</c:v>
                </c:pt>
                <c:pt idx="4">
                  <c:v>70726</c:v>
                </c:pt>
                <c:pt idx="5">
                  <c:v>93204</c:v>
                </c:pt>
                <c:pt idx="6">
                  <c:v>103176</c:v>
                </c:pt>
                <c:pt idx="7">
                  <c:v>110276</c:v>
                </c:pt>
                <c:pt idx="8">
                  <c:v>110276</c:v>
                </c:pt>
                <c:pt idx="9">
                  <c:v>109736.26700000001</c:v>
                </c:pt>
                <c:pt idx="10">
                  <c:v>109759.62</c:v>
                </c:pt>
                <c:pt idx="11">
                  <c:v>109783.20699999999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4100480"/>
        <c:axId val="39329792"/>
      </c:barChart>
      <c:catAx>
        <c:axId val="94100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rgbClr val="003366"/>
            </a:solidFill>
          </a:ln>
        </c:spPr>
        <c:txPr>
          <a:bodyPr/>
          <a:lstStyle/>
          <a:p>
            <a:pPr>
              <a:defRPr>
                <a:solidFill>
                  <a:srgbClr val="003366"/>
                </a:solidFill>
                <a:latin typeface="Calibri" panose="020F0502020204030204" pitchFamily="34" charset="0"/>
              </a:defRPr>
            </a:pPr>
            <a:endParaRPr lang="cs-CZ"/>
          </a:p>
        </c:txPr>
        <c:crossAx val="39329792"/>
        <c:crosses val="autoZero"/>
        <c:auto val="1"/>
        <c:lblAlgn val="ctr"/>
        <c:lblOffset val="100"/>
        <c:noMultiLvlLbl val="0"/>
      </c:catAx>
      <c:valAx>
        <c:axId val="39329792"/>
        <c:scaling>
          <c:orientation val="minMax"/>
          <c:max val="4000000"/>
          <c:min val="0"/>
        </c:scaling>
        <c:delete val="0"/>
        <c:axPos val="l"/>
        <c:majorGridlines>
          <c:spPr>
            <a:ln w="3174" cmpd="dbl">
              <a:prstDash val="sysDash"/>
            </a:ln>
          </c:spPr>
        </c:majorGridlines>
        <c:numFmt formatCode="#,##0" sourceLinked="0"/>
        <c:majorTickMark val="none"/>
        <c:minorTickMark val="none"/>
        <c:tickLblPos val="nextTo"/>
        <c:spPr>
          <a:ln>
            <a:solidFill>
              <a:srgbClr val="003366"/>
            </a:solidFill>
          </a:ln>
        </c:spPr>
        <c:txPr>
          <a:bodyPr/>
          <a:lstStyle/>
          <a:p>
            <a:pPr>
              <a:defRPr sz="900">
                <a:solidFill>
                  <a:srgbClr val="003366"/>
                </a:solidFill>
              </a:defRPr>
            </a:pPr>
            <a:endParaRPr lang="cs-CZ"/>
          </a:p>
        </c:txPr>
        <c:crossAx val="94100480"/>
        <c:crosses val="autoZero"/>
        <c:crossBetween val="between"/>
        <c:majorUnit val="1000000"/>
        <c:minorUnit val="100000"/>
      </c:valAx>
      <c:spPr>
        <a:noFill/>
        <a:ln w="25391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399" b="1">
                <a:solidFill>
                  <a:srgbClr val="001343"/>
                </a:solidFill>
                <a:latin typeface="Calibri" panose="020F0502020204030204" pitchFamily="34" charset="0"/>
              </a:defRPr>
            </a:pPr>
            <a:endParaRPr lang="cs-CZ"/>
          </a:p>
        </c:txPr>
      </c:legendEntry>
      <c:legendEntry>
        <c:idx val="1"/>
        <c:txPr>
          <a:bodyPr/>
          <a:lstStyle/>
          <a:p>
            <a:pPr>
              <a:defRPr sz="1399" b="1">
                <a:solidFill>
                  <a:srgbClr val="001343"/>
                </a:solidFill>
                <a:latin typeface="Calibri" panose="020F0502020204030204" pitchFamily="34" charset="0"/>
              </a:defRPr>
            </a:pPr>
            <a:endParaRPr lang="cs-CZ"/>
          </a:p>
        </c:txPr>
      </c:legendEntry>
      <c:layout>
        <c:manualLayout>
          <c:xMode val="edge"/>
          <c:yMode val="edge"/>
          <c:x val="5.6444278924593881E-2"/>
          <c:y val="0.81717622575284599"/>
          <c:w val="0.89077794329762827"/>
          <c:h val="0.18159706368064932"/>
        </c:manualLayout>
      </c:layout>
      <c:overlay val="0"/>
      <c:txPr>
        <a:bodyPr/>
        <a:lstStyle/>
        <a:p>
          <a:pPr>
            <a:defRPr sz="1399" b="1">
              <a:solidFill>
                <a:srgbClr val="001343"/>
              </a:solidFill>
              <a:latin typeface="Calibri" panose="020F0502020204030204" pitchFamily="34" charset="0"/>
            </a:defRPr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>
          <a:solidFill>
            <a:schemeClr val="tx2">
              <a:lumMod val="50000"/>
            </a:schemeClr>
          </a:solidFill>
        </a:defRPr>
      </a:pPr>
      <a:endParaRPr lang="cs-CZ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1296846326613731E-2"/>
          <c:y val="2.8320536696398425E-2"/>
          <c:w val="0.91220486404666934"/>
          <c:h val="0.68983542607833537"/>
        </c:manualLayout>
      </c:layout>
      <c:lineChart>
        <c:grouping val="standard"/>
        <c:varyColors val="0"/>
        <c:ser>
          <c:idx val="0"/>
          <c:order val="0"/>
          <c:tx>
            <c:strRef>
              <c:f>'počty posuzovaných'!$A$4</c:f>
              <c:strCache>
                <c:ptCount val="1"/>
                <c:pt idx="0">
                  <c:v>Technické vědy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'počty posuzovaných'!$B$3:$J$3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 formatCode="0">
                  <c:v>2013</c:v>
                </c:pt>
                <c:pt idx="8" formatCode="0">
                  <c:v>2014</c:v>
                </c:pt>
              </c:numCache>
            </c:numRef>
          </c:cat>
          <c:val>
            <c:numRef>
              <c:f>'počty posuzovaných'!$B$4:$J$4</c:f>
              <c:numCache>
                <c:formatCode>General</c:formatCode>
                <c:ptCount val="9"/>
                <c:pt idx="0">
                  <c:v>515</c:v>
                </c:pt>
                <c:pt idx="1">
                  <c:v>440</c:v>
                </c:pt>
                <c:pt idx="2">
                  <c:v>456</c:v>
                </c:pt>
                <c:pt idx="3">
                  <c:v>486</c:v>
                </c:pt>
                <c:pt idx="4">
                  <c:v>440</c:v>
                </c:pt>
                <c:pt idx="5" formatCode="0">
                  <c:v>409</c:v>
                </c:pt>
                <c:pt idx="6" formatCode="0">
                  <c:v>403</c:v>
                </c:pt>
                <c:pt idx="7" formatCode="0">
                  <c:v>490</c:v>
                </c:pt>
                <c:pt idx="8" formatCode="0">
                  <c:v>440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'počty posuzovaných'!$A$5</c:f>
              <c:strCache>
                <c:ptCount val="1"/>
                <c:pt idx="0">
                  <c:v>Vědy o neživé přírodě</c:v>
                </c:pt>
              </c:strCache>
            </c:strRef>
          </c:tx>
          <c:spPr>
            <a:ln>
              <a:solidFill>
                <a:srgbClr val="70BDD2"/>
              </a:solidFill>
            </a:ln>
          </c:spPr>
          <c:marker>
            <c:symbol val="none"/>
          </c:marker>
          <c:cat>
            <c:numRef>
              <c:f>'počty posuzovaných'!$B$3:$J$3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 formatCode="0">
                  <c:v>2013</c:v>
                </c:pt>
                <c:pt idx="8" formatCode="0">
                  <c:v>2014</c:v>
                </c:pt>
              </c:numCache>
            </c:numRef>
          </c:cat>
          <c:val>
            <c:numRef>
              <c:f>'počty posuzovaných'!$B$5:$J$5</c:f>
              <c:numCache>
                <c:formatCode>General</c:formatCode>
                <c:ptCount val="9"/>
                <c:pt idx="0">
                  <c:v>541</c:v>
                </c:pt>
                <c:pt idx="1">
                  <c:v>493</c:v>
                </c:pt>
                <c:pt idx="2">
                  <c:v>533</c:v>
                </c:pt>
                <c:pt idx="3">
                  <c:v>644</c:v>
                </c:pt>
                <c:pt idx="4">
                  <c:v>498</c:v>
                </c:pt>
                <c:pt idx="5" formatCode="0">
                  <c:v>486</c:v>
                </c:pt>
                <c:pt idx="6" formatCode="0">
                  <c:v>473</c:v>
                </c:pt>
                <c:pt idx="7" formatCode="0">
                  <c:v>477</c:v>
                </c:pt>
                <c:pt idx="8" formatCode="0">
                  <c:v>445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'počty posuzovaných'!$A$6</c:f>
              <c:strCache>
                <c:ptCount val="1"/>
                <c:pt idx="0">
                  <c:v>Lékařské a biologické vědy</c:v>
                </c:pt>
              </c:strCache>
            </c:strRef>
          </c:tx>
          <c:spPr>
            <a:ln>
              <a:solidFill>
                <a:srgbClr val="AA3F3C"/>
              </a:solidFill>
            </a:ln>
          </c:spPr>
          <c:marker>
            <c:symbol val="none"/>
          </c:marker>
          <c:cat>
            <c:numRef>
              <c:f>'počty posuzovaných'!$B$3:$J$3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 formatCode="0">
                  <c:v>2013</c:v>
                </c:pt>
                <c:pt idx="8" formatCode="0">
                  <c:v>2014</c:v>
                </c:pt>
              </c:numCache>
            </c:numRef>
          </c:cat>
          <c:val>
            <c:numRef>
              <c:f>'počty posuzovaných'!$B$6:$J$6</c:f>
              <c:numCache>
                <c:formatCode>General</c:formatCode>
                <c:ptCount val="9"/>
                <c:pt idx="0">
                  <c:v>129</c:v>
                </c:pt>
                <c:pt idx="1">
                  <c:v>129</c:v>
                </c:pt>
                <c:pt idx="2">
                  <c:v>130</c:v>
                </c:pt>
                <c:pt idx="3">
                  <c:v>165</c:v>
                </c:pt>
                <c:pt idx="4">
                  <c:v>266</c:v>
                </c:pt>
                <c:pt idx="5" formatCode="0">
                  <c:v>259</c:v>
                </c:pt>
                <c:pt idx="6" formatCode="0">
                  <c:v>276</c:v>
                </c:pt>
                <c:pt idx="7" formatCode="0">
                  <c:v>288</c:v>
                </c:pt>
                <c:pt idx="8" formatCode="0">
                  <c:v>251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'počty posuzovaných'!$A$7</c:f>
              <c:strCache>
                <c:ptCount val="1"/>
                <c:pt idx="0">
                  <c:v>Společenské a humanitní vědy</c:v>
                </c:pt>
              </c:strCache>
            </c:strRef>
          </c:tx>
          <c:spPr>
            <a:ln>
              <a:solidFill>
                <a:srgbClr val="785D99"/>
              </a:solidFill>
            </a:ln>
          </c:spPr>
          <c:marker>
            <c:symbol val="none"/>
          </c:marker>
          <c:cat>
            <c:numRef>
              <c:f>'počty posuzovaných'!$B$3:$J$3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 formatCode="0">
                  <c:v>2013</c:v>
                </c:pt>
                <c:pt idx="8" formatCode="0">
                  <c:v>2014</c:v>
                </c:pt>
              </c:numCache>
            </c:numRef>
          </c:cat>
          <c:val>
            <c:numRef>
              <c:f>'počty posuzovaných'!$B$7:$J$7</c:f>
              <c:numCache>
                <c:formatCode>General</c:formatCode>
                <c:ptCount val="9"/>
                <c:pt idx="0">
                  <c:v>454</c:v>
                </c:pt>
                <c:pt idx="1">
                  <c:v>463</c:v>
                </c:pt>
                <c:pt idx="2">
                  <c:v>537</c:v>
                </c:pt>
                <c:pt idx="3">
                  <c:v>602</c:v>
                </c:pt>
                <c:pt idx="4">
                  <c:v>609</c:v>
                </c:pt>
                <c:pt idx="5" formatCode="0">
                  <c:v>628</c:v>
                </c:pt>
                <c:pt idx="6" formatCode="0">
                  <c:v>663</c:v>
                </c:pt>
                <c:pt idx="7" formatCode="0">
                  <c:v>827</c:v>
                </c:pt>
                <c:pt idx="8" formatCode="0">
                  <c:v>652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'počty posuzovaných'!$A$8</c:f>
              <c:strCache>
                <c:ptCount val="1"/>
                <c:pt idx="0">
                  <c:v>Zemědělské a biologicko-environmentální vědy</c:v>
                </c:pt>
              </c:strCache>
            </c:strRef>
          </c:tx>
          <c:spPr>
            <a:ln>
              <a:solidFill>
                <a:srgbClr val="85A644"/>
              </a:solidFill>
            </a:ln>
          </c:spPr>
          <c:marker>
            <c:symbol val="none"/>
          </c:marker>
          <c:cat>
            <c:numRef>
              <c:f>'počty posuzovaných'!$B$3:$J$3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 formatCode="0">
                  <c:v>2013</c:v>
                </c:pt>
                <c:pt idx="8" formatCode="0">
                  <c:v>2014</c:v>
                </c:pt>
              </c:numCache>
            </c:numRef>
          </c:cat>
          <c:val>
            <c:numRef>
              <c:f>'počty posuzovaných'!$B$8:$J$8</c:f>
              <c:numCache>
                <c:formatCode>General</c:formatCode>
                <c:ptCount val="9"/>
                <c:pt idx="0">
                  <c:v>163</c:v>
                </c:pt>
                <c:pt idx="1">
                  <c:v>111</c:v>
                </c:pt>
                <c:pt idx="2">
                  <c:v>97</c:v>
                </c:pt>
                <c:pt idx="3">
                  <c:v>155</c:v>
                </c:pt>
                <c:pt idx="4">
                  <c:v>307</c:v>
                </c:pt>
                <c:pt idx="5" formatCode="0">
                  <c:v>294</c:v>
                </c:pt>
                <c:pt idx="6" formatCode="0">
                  <c:v>271</c:v>
                </c:pt>
                <c:pt idx="7" formatCode="0">
                  <c:v>344</c:v>
                </c:pt>
                <c:pt idx="8" formatCode="0">
                  <c:v>292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'počty posuzovaných'!$A$9</c:f>
              <c:strCache>
                <c:ptCount val="1"/>
                <c:pt idx="0">
                  <c:v>Celkem</c:v>
                </c:pt>
              </c:strCache>
            </c:strRef>
          </c:tx>
          <c:spPr>
            <a:ln w="41275">
              <a:solidFill>
                <a:schemeClr val="tx2">
                  <a:lumMod val="50000"/>
                </a:schemeClr>
              </a:solidFill>
            </a:ln>
          </c:spPr>
          <c:marker>
            <c:symbol val="circle"/>
            <c:size val="8"/>
            <c:spPr>
              <a:solidFill>
                <a:schemeClr val="tx2">
                  <a:lumMod val="5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0138669076193694E-2"/>
                  <c:y val="-3.57565028509367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2345507796461736E-2"/>
                  <c:y val="2.79065116860392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285367837792206E-2"/>
                  <c:y val="3.8565965771132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9123304836026436E-2"/>
                  <c:y val="4.7063030164707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3876819858699531E-2"/>
                  <c:y val="3.82365247822283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1726079141613671E-2"/>
                  <c:y val="3.62574243436961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solidFill>
                  <a:schemeClr val="tx2">
                    <a:lumMod val="50000"/>
                  </a:schemeClr>
                </a:solidFill>
              </a:ln>
            </c:spPr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'počty posuzovaných'!$B$3:$J$3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 formatCode="0">
                  <c:v>2013</c:v>
                </c:pt>
                <c:pt idx="8" formatCode="0">
                  <c:v>2014</c:v>
                </c:pt>
              </c:numCache>
            </c:numRef>
          </c:cat>
          <c:val>
            <c:numRef>
              <c:f>'počty posuzovaných'!$B$9:$J$9</c:f>
              <c:numCache>
                <c:formatCode>General</c:formatCode>
                <c:ptCount val="9"/>
                <c:pt idx="0">
                  <c:v>1802</c:v>
                </c:pt>
                <c:pt idx="1">
                  <c:v>1636</c:v>
                </c:pt>
                <c:pt idx="2">
                  <c:v>1753</c:v>
                </c:pt>
                <c:pt idx="3">
                  <c:v>2052</c:v>
                </c:pt>
                <c:pt idx="4">
                  <c:v>2120</c:v>
                </c:pt>
                <c:pt idx="5">
                  <c:v>2076</c:v>
                </c:pt>
                <c:pt idx="6">
                  <c:v>2086</c:v>
                </c:pt>
                <c:pt idx="7">
                  <c:v>2426</c:v>
                </c:pt>
                <c:pt idx="8">
                  <c:v>2080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224640"/>
        <c:axId val="39363712"/>
      </c:lineChart>
      <c:catAx>
        <c:axId val="122224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93637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9363712"/>
        <c:scaling>
          <c:orientation val="minMax"/>
          <c:min val="0.15000000000000002"/>
        </c:scaling>
        <c:delete val="0"/>
        <c:axPos val="l"/>
        <c:numFmt formatCode="#,##0" sourceLinked="0"/>
        <c:majorTickMark val="none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222246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4911851215813803E-3"/>
          <c:y val="0.82726572221950523"/>
          <c:w val="0.80096692669796776"/>
          <c:h val="0.14880574710769845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1296846326613731E-2"/>
          <c:y val="2.8320536696398425E-2"/>
          <c:w val="0.91220486404666934"/>
          <c:h val="0.68983542607833537"/>
        </c:manualLayout>
      </c:layout>
      <c:lineChart>
        <c:grouping val="standard"/>
        <c:varyColors val="0"/>
        <c:ser>
          <c:idx val="0"/>
          <c:order val="0"/>
          <c:tx>
            <c:strRef>
              <c:f>'prům.náklady na 1. rok řešení'!$A$4</c:f>
              <c:strCache>
                <c:ptCount val="1"/>
                <c:pt idx="0">
                  <c:v>Technické vědy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'prům.náklady na 1. rok řešení'!$B$3:$K$3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 formatCode="0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'prům.náklady na 1. rok řešení'!$B$4:$K$4</c:f>
              <c:numCache>
                <c:formatCode>0</c:formatCode>
                <c:ptCount val="10"/>
                <c:pt idx="0">
                  <c:v>974.80536912751677</c:v>
                </c:pt>
                <c:pt idx="1">
                  <c:v>1052.234375</c:v>
                </c:pt>
                <c:pt idx="2">
                  <c:v>1084.8035714285713</c:v>
                </c:pt>
                <c:pt idx="3">
                  <c:v>1132.6751592356688</c:v>
                </c:pt>
                <c:pt idx="4">
                  <c:v>1128.6702127659576</c:v>
                </c:pt>
                <c:pt idx="5">
                  <c:v>1740.0348837209303</c:v>
                </c:pt>
                <c:pt idx="6">
                  <c:v>1936.4222222222222</c:v>
                </c:pt>
                <c:pt idx="7">
                  <c:v>1972.7380952380952</c:v>
                </c:pt>
                <c:pt idx="8">
                  <c:v>1990</c:v>
                </c:pt>
                <c:pt idx="9">
                  <c:v>1812.5168539325844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'prům.náklady na 1. rok řešení'!$A$5</c:f>
              <c:strCache>
                <c:ptCount val="1"/>
                <c:pt idx="0">
                  <c:v>Vědy o neživé přírodě</c:v>
                </c:pt>
              </c:strCache>
            </c:strRef>
          </c:tx>
          <c:spPr>
            <a:ln>
              <a:solidFill>
                <a:srgbClr val="70BDD2"/>
              </a:solidFill>
            </a:ln>
          </c:spPr>
          <c:marker>
            <c:symbol val="none"/>
          </c:marker>
          <c:cat>
            <c:numRef>
              <c:f>'prům.náklady na 1. rok řešení'!$B$3:$K$3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 formatCode="0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'prům.náklady na 1. rok řešení'!$B$5:$K$5</c:f>
              <c:numCache>
                <c:formatCode>0</c:formatCode>
                <c:ptCount val="10"/>
                <c:pt idx="0">
                  <c:v>744.77419354838707</c:v>
                </c:pt>
                <c:pt idx="1">
                  <c:v>876.77181208053696</c:v>
                </c:pt>
                <c:pt idx="2">
                  <c:v>1025.2682926829268</c:v>
                </c:pt>
                <c:pt idx="3">
                  <c:v>994.28571428571433</c:v>
                </c:pt>
                <c:pt idx="4">
                  <c:v>1037.6271186440679</c:v>
                </c:pt>
                <c:pt idx="5">
                  <c:v>1607.9134615384614</c:v>
                </c:pt>
                <c:pt idx="6">
                  <c:v>1696.5714285714287</c:v>
                </c:pt>
                <c:pt idx="7">
                  <c:v>1832.3058823529411</c:v>
                </c:pt>
                <c:pt idx="8">
                  <c:v>1887</c:v>
                </c:pt>
                <c:pt idx="9">
                  <c:v>1861.4166666666667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'prům.náklady na 1. rok řešení'!$A$6</c:f>
              <c:strCache>
                <c:ptCount val="1"/>
                <c:pt idx="0">
                  <c:v>Lékařské a biologické vědy</c:v>
                </c:pt>
              </c:strCache>
            </c:strRef>
          </c:tx>
          <c:spPr>
            <a:ln>
              <a:solidFill>
                <a:srgbClr val="AA3F3C"/>
              </a:solidFill>
            </a:ln>
          </c:spPr>
          <c:marker>
            <c:symbol val="none"/>
          </c:marker>
          <c:cat>
            <c:numRef>
              <c:f>'prům.náklady na 1. rok řešení'!$B$3:$K$3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 formatCode="0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'prům.náklady na 1. rok řešení'!$B$6:$K$6</c:f>
              <c:numCache>
                <c:formatCode>0</c:formatCode>
                <c:ptCount val="10"/>
                <c:pt idx="0">
                  <c:v>1195.6279069767443</c:v>
                </c:pt>
                <c:pt idx="1">
                  <c:v>1457.8604651162791</c:v>
                </c:pt>
                <c:pt idx="2">
                  <c:v>1493.0322580645161</c:v>
                </c:pt>
                <c:pt idx="3">
                  <c:v>1245.2622950819673</c:v>
                </c:pt>
                <c:pt idx="4">
                  <c:v>1527.78125</c:v>
                </c:pt>
                <c:pt idx="5">
                  <c:v>1981.3934426229507</c:v>
                </c:pt>
                <c:pt idx="6">
                  <c:v>2241.8888888888887</c:v>
                </c:pt>
                <c:pt idx="7">
                  <c:v>2161.1916881034563</c:v>
                </c:pt>
                <c:pt idx="8">
                  <c:v>2134</c:v>
                </c:pt>
                <c:pt idx="9">
                  <c:v>2234.0746268656717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'prům.náklady na 1. rok řešení'!$A$7</c:f>
              <c:strCache>
                <c:ptCount val="1"/>
                <c:pt idx="0">
                  <c:v>Společenské a humanitní vědy</c:v>
                </c:pt>
              </c:strCache>
            </c:strRef>
          </c:tx>
          <c:spPr>
            <a:ln>
              <a:solidFill>
                <a:srgbClr val="785D99"/>
              </a:solidFill>
            </a:ln>
          </c:spPr>
          <c:marker>
            <c:symbol val="none"/>
          </c:marker>
          <c:cat>
            <c:numRef>
              <c:f>'prům.náklady na 1. rok řešení'!$B$3:$K$3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 formatCode="0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'prům.náklady na 1. rok řešení'!$B$7:$K$7</c:f>
              <c:numCache>
                <c:formatCode>0</c:formatCode>
                <c:ptCount val="10"/>
                <c:pt idx="0">
                  <c:v>485.07831325301203</c:v>
                </c:pt>
                <c:pt idx="1">
                  <c:v>403.18831168831167</c:v>
                </c:pt>
                <c:pt idx="2">
                  <c:v>472.29197080291971</c:v>
                </c:pt>
                <c:pt idx="3">
                  <c:v>423.30567685589517</c:v>
                </c:pt>
                <c:pt idx="4">
                  <c:v>724.62096774193549</c:v>
                </c:pt>
                <c:pt idx="5">
                  <c:v>788.03759398496243</c:v>
                </c:pt>
                <c:pt idx="6">
                  <c:v>821.26760563380287</c:v>
                </c:pt>
                <c:pt idx="7">
                  <c:v>818.81888111888111</c:v>
                </c:pt>
                <c:pt idx="8">
                  <c:v>916</c:v>
                </c:pt>
                <c:pt idx="9">
                  <c:v>883.19402985074623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'prům.náklady na 1. rok řešení'!$A$8</c:f>
              <c:strCache>
                <c:ptCount val="1"/>
                <c:pt idx="0">
                  <c:v>Zemědělské a biologicko-environmentální vědy</c:v>
                </c:pt>
              </c:strCache>
            </c:strRef>
          </c:tx>
          <c:spPr>
            <a:ln>
              <a:solidFill>
                <a:srgbClr val="85A644"/>
              </a:solidFill>
            </a:ln>
          </c:spPr>
          <c:marker>
            <c:symbol val="none"/>
          </c:marker>
          <c:cat>
            <c:numRef>
              <c:f>'prům.náklady na 1. rok řešení'!$B$3:$K$3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 formatCode="0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'prům.náklady na 1. rok řešení'!$B$8:$K$8</c:f>
              <c:numCache>
                <c:formatCode>0</c:formatCode>
                <c:ptCount val="10"/>
                <c:pt idx="0">
                  <c:v>952.25</c:v>
                </c:pt>
                <c:pt idx="1">
                  <c:v>998.0526315789474</c:v>
                </c:pt>
                <c:pt idx="2">
                  <c:v>1100.8666666666666</c:v>
                </c:pt>
                <c:pt idx="3">
                  <c:v>1222.7254901960785</c:v>
                </c:pt>
                <c:pt idx="4">
                  <c:v>1183.3157894736842</c:v>
                </c:pt>
                <c:pt idx="5">
                  <c:v>1853.2121212121212</c:v>
                </c:pt>
                <c:pt idx="6">
                  <c:v>2072.5423728813557</c:v>
                </c:pt>
                <c:pt idx="7">
                  <c:v>2379.9152542372881</c:v>
                </c:pt>
                <c:pt idx="8">
                  <c:v>2191</c:v>
                </c:pt>
                <c:pt idx="9">
                  <c:v>2334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'prům.náklady na 1. rok řešení'!$A$9</c:f>
              <c:strCache>
                <c:ptCount val="1"/>
                <c:pt idx="0">
                  <c:v>Celkem</c:v>
                </c:pt>
              </c:strCache>
            </c:strRef>
          </c:tx>
          <c:spPr>
            <a:ln w="41275">
              <a:solidFill>
                <a:schemeClr val="tx2">
                  <a:lumMod val="50000"/>
                </a:schemeClr>
              </a:solidFill>
            </a:ln>
          </c:spPr>
          <c:marker>
            <c:symbol val="circle"/>
            <c:size val="8"/>
            <c:spPr>
              <a:solidFill>
                <a:schemeClr val="tx2">
                  <a:lumMod val="5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0138669076193694E-2"/>
                  <c:y val="-3.57565028509367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0885542815919911E-2"/>
                  <c:y val="2.514592979248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285367837792206E-2"/>
                  <c:y val="3.8565965771132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2213300973531264E-2"/>
                  <c:y val="2.77395760312569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3876819858699531E-2"/>
                  <c:y val="3.82365247822283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1726079141613671E-2"/>
                  <c:y val="3.62574243436961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solidFill>
                  <a:schemeClr val="tx2">
                    <a:lumMod val="50000"/>
                  </a:schemeClr>
                </a:solidFill>
              </a:ln>
            </c:spPr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'prům.náklady na 1. rok řešení'!$B$3:$K$3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 formatCode="0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'prům.náklady na 1. rok řešení'!$B$9:$K$9</c:f>
              <c:numCache>
                <c:formatCode>0</c:formatCode>
                <c:ptCount val="10"/>
                <c:pt idx="0">
                  <c:v>780.58053691275165</c:v>
                </c:pt>
                <c:pt idx="1">
                  <c:v>835.99609375</c:v>
                </c:pt>
                <c:pt idx="2">
                  <c:v>904.43418013856808</c:v>
                </c:pt>
                <c:pt idx="3">
                  <c:v>879.50629370629372</c:v>
                </c:pt>
                <c:pt idx="4">
                  <c:v>1063.2310924369747</c:v>
                </c:pt>
                <c:pt idx="5">
                  <c:v>1477.4488888888889</c:v>
                </c:pt>
                <c:pt idx="6">
                  <c:v>1595.9847494553376</c:v>
                </c:pt>
                <c:pt idx="7">
                  <c:v>1633.1347774722187</c:v>
                </c:pt>
                <c:pt idx="8">
                  <c:v>1716</c:v>
                </c:pt>
                <c:pt idx="9">
                  <c:v>1680.2433035714287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228224"/>
        <c:axId val="39366016"/>
      </c:lineChart>
      <c:catAx>
        <c:axId val="122228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rgbClr val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936601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9366016"/>
        <c:scaling>
          <c:orientation val="minMax"/>
          <c:min val="0.15000000000000002"/>
        </c:scaling>
        <c:delete val="0"/>
        <c:axPos val="l"/>
        <c:numFmt formatCode="#,##0" sourceLinked="0"/>
        <c:majorTickMark val="none"/>
        <c:minorTickMark val="none"/>
        <c:tickLblPos val="nextTo"/>
        <c:spPr>
          <a:ln>
            <a:solidFill>
              <a:srgbClr val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222282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4911851215813803E-3"/>
          <c:y val="0.82726572221950523"/>
          <c:w val="0.80096692669796776"/>
          <c:h val="0.14880574710769845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1296846326613731E-2"/>
          <c:y val="2.8320536696398425E-2"/>
          <c:w val="0.91220486404666934"/>
          <c:h val="0.68983542607833537"/>
        </c:manualLayout>
      </c:layout>
      <c:lineChart>
        <c:grouping val="standard"/>
        <c:varyColors val="0"/>
        <c:ser>
          <c:idx val="0"/>
          <c:order val="0"/>
          <c:tx>
            <c:strRef>
              <c:f>'počty udělených'!$A$4</c:f>
              <c:strCache>
                <c:ptCount val="1"/>
                <c:pt idx="0">
                  <c:v>Technické vědy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'počty udělených'!$B$3:$K$3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'počty udělených'!$B$4:$K$4</c:f>
              <c:numCache>
                <c:formatCode>General</c:formatCode>
                <c:ptCount val="10"/>
                <c:pt idx="0">
                  <c:v>149</c:v>
                </c:pt>
                <c:pt idx="1">
                  <c:v>128</c:v>
                </c:pt>
                <c:pt idx="2">
                  <c:v>112</c:v>
                </c:pt>
                <c:pt idx="3">
                  <c:v>157</c:v>
                </c:pt>
                <c:pt idx="4">
                  <c:v>97</c:v>
                </c:pt>
                <c:pt idx="5">
                  <c:v>88</c:v>
                </c:pt>
                <c:pt idx="6">
                  <c:v>92</c:v>
                </c:pt>
                <c:pt idx="7">
                  <c:v>85</c:v>
                </c:pt>
                <c:pt idx="8">
                  <c:v>77</c:v>
                </c:pt>
                <c:pt idx="9">
                  <c:v>89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'počty udělených'!$A$5</c:f>
              <c:strCache>
                <c:ptCount val="1"/>
                <c:pt idx="0">
                  <c:v>Vědy o neživé přírodě</c:v>
                </c:pt>
              </c:strCache>
            </c:strRef>
          </c:tx>
          <c:spPr>
            <a:ln>
              <a:solidFill>
                <a:srgbClr val="70BDD2"/>
              </a:solidFill>
            </a:ln>
          </c:spPr>
          <c:marker>
            <c:symbol val="none"/>
          </c:marker>
          <c:cat>
            <c:numRef>
              <c:f>'počty udělených'!$B$3:$K$3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'počty udělených'!$B$5:$K$5</c:f>
              <c:numCache>
                <c:formatCode>General</c:formatCode>
                <c:ptCount val="10"/>
                <c:pt idx="0">
                  <c:v>186</c:v>
                </c:pt>
                <c:pt idx="1">
                  <c:v>149</c:v>
                </c:pt>
                <c:pt idx="2">
                  <c:v>123</c:v>
                </c:pt>
                <c:pt idx="3">
                  <c:v>217</c:v>
                </c:pt>
                <c:pt idx="4">
                  <c:v>126</c:v>
                </c:pt>
                <c:pt idx="5">
                  <c:v>108</c:v>
                </c:pt>
                <c:pt idx="6">
                  <c:v>109</c:v>
                </c:pt>
                <c:pt idx="7">
                  <c:v>86</c:v>
                </c:pt>
                <c:pt idx="8">
                  <c:v>82</c:v>
                </c:pt>
                <c:pt idx="9">
                  <c:v>96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'počty udělených'!$A$6</c:f>
              <c:strCache>
                <c:ptCount val="1"/>
                <c:pt idx="0">
                  <c:v>Lékařské a biologické vědy</c:v>
                </c:pt>
              </c:strCache>
            </c:strRef>
          </c:tx>
          <c:spPr>
            <a:ln>
              <a:solidFill>
                <a:srgbClr val="AA3F3C"/>
              </a:solidFill>
            </a:ln>
          </c:spPr>
          <c:marker>
            <c:symbol val="none"/>
          </c:marker>
          <c:cat>
            <c:numRef>
              <c:f>'počty udělených'!$B$3:$K$3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'počty udělených'!$B$6:$K$6</c:f>
              <c:numCache>
                <c:formatCode>General</c:formatCode>
                <c:ptCount val="10"/>
                <c:pt idx="0">
                  <c:v>43</c:v>
                </c:pt>
                <c:pt idx="1">
                  <c:v>43</c:v>
                </c:pt>
                <c:pt idx="2">
                  <c:v>31</c:v>
                </c:pt>
                <c:pt idx="3">
                  <c:v>61</c:v>
                </c:pt>
                <c:pt idx="4">
                  <c:v>68</c:v>
                </c:pt>
                <c:pt idx="5">
                  <c:v>64</c:v>
                </c:pt>
                <c:pt idx="6">
                  <c:v>65</c:v>
                </c:pt>
                <c:pt idx="7">
                  <c:v>52</c:v>
                </c:pt>
                <c:pt idx="8">
                  <c:v>48</c:v>
                </c:pt>
                <c:pt idx="9">
                  <c:v>67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'počty udělených'!$A$7</c:f>
              <c:strCache>
                <c:ptCount val="1"/>
                <c:pt idx="0">
                  <c:v>Společenské a humanitní vědy</c:v>
                </c:pt>
              </c:strCache>
            </c:strRef>
          </c:tx>
          <c:spPr>
            <a:ln>
              <a:solidFill>
                <a:srgbClr val="785D99"/>
              </a:solidFill>
            </a:ln>
          </c:spPr>
          <c:marker>
            <c:symbol val="none"/>
          </c:marker>
          <c:cat>
            <c:numRef>
              <c:f>'počty udělených'!$B$3:$K$3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'počty udělených'!$B$7:$K$7</c:f>
              <c:numCache>
                <c:formatCode>General</c:formatCode>
                <c:ptCount val="10"/>
                <c:pt idx="0">
                  <c:v>166</c:v>
                </c:pt>
                <c:pt idx="1">
                  <c:v>154</c:v>
                </c:pt>
                <c:pt idx="2">
                  <c:v>137</c:v>
                </c:pt>
                <c:pt idx="3">
                  <c:v>229</c:v>
                </c:pt>
                <c:pt idx="4">
                  <c:v>133</c:v>
                </c:pt>
                <c:pt idx="5">
                  <c:v>138</c:v>
                </c:pt>
                <c:pt idx="6">
                  <c:v>146</c:v>
                </c:pt>
                <c:pt idx="7">
                  <c:v>144</c:v>
                </c:pt>
                <c:pt idx="8">
                  <c:v>101</c:v>
                </c:pt>
                <c:pt idx="9">
                  <c:v>134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'počty udělených'!$A$8</c:f>
              <c:strCache>
                <c:ptCount val="1"/>
                <c:pt idx="0">
                  <c:v>Zemědělské a biologicko-environmentální vědy</c:v>
                </c:pt>
              </c:strCache>
            </c:strRef>
          </c:tx>
          <c:spPr>
            <a:ln>
              <a:solidFill>
                <a:srgbClr val="85A644"/>
              </a:solidFill>
            </a:ln>
          </c:spPr>
          <c:marker>
            <c:symbol val="none"/>
          </c:marker>
          <c:cat>
            <c:numRef>
              <c:f>'počty udělených'!$B$3:$K$3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'počty udělených'!$B$8:$K$8</c:f>
              <c:numCache>
                <c:formatCode>General</c:formatCode>
                <c:ptCount val="10"/>
                <c:pt idx="0">
                  <c:v>52</c:v>
                </c:pt>
                <c:pt idx="1">
                  <c:v>38</c:v>
                </c:pt>
                <c:pt idx="2">
                  <c:v>30</c:v>
                </c:pt>
                <c:pt idx="3">
                  <c:v>51</c:v>
                </c:pt>
                <c:pt idx="4">
                  <c:v>77</c:v>
                </c:pt>
                <c:pt idx="5">
                  <c:v>69</c:v>
                </c:pt>
                <c:pt idx="6">
                  <c:v>63</c:v>
                </c:pt>
                <c:pt idx="7">
                  <c:v>60</c:v>
                </c:pt>
                <c:pt idx="8">
                  <c:v>54</c:v>
                </c:pt>
                <c:pt idx="9">
                  <c:v>62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'počty udělených'!$A$9</c:f>
              <c:strCache>
                <c:ptCount val="1"/>
                <c:pt idx="0">
                  <c:v>Celkem</c:v>
                </c:pt>
              </c:strCache>
            </c:strRef>
          </c:tx>
          <c:spPr>
            <a:ln w="41275">
              <a:solidFill>
                <a:schemeClr val="tx2">
                  <a:lumMod val="50000"/>
                </a:schemeClr>
              </a:solidFill>
            </a:ln>
          </c:spPr>
          <c:marker>
            <c:symbol val="circle"/>
            <c:size val="8"/>
            <c:spPr>
              <a:solidFill>
                <a:schemeClr val="tx2">
                  <a:lumMod val="5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0138669076193694E-2"/>
                  <c:y val="-3.57565028509367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2345507796461736E-2"/>
                  <c:y val="2.79065116860392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285367837792206E-2"/>
                  <c:y val="3.8565965771132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5966642640121328E-3"/>
                  <c:y val="-1.36682914635670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3876819858699531E-2"/>
                  <c:y val="3.82365247822283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1726079141613671E-2"/>
                  <c:y val="3.62574243436961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solidFill>
                  <a:schemeClr val="tx2">
                    <a:lumMod val="50000"/>
                  </a:schemeClr>
                </a:solidFill>
              </a:ln>
            </c:spPr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'počty udělených'!$B$3:$K$3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'počty udělených'!$B$9:$K$9</c:f>
              <c:numCache>
                <c:formatCode>General</c:formatCode>
                <c:ptCount val="10"/>
                <c:pt idx="0">
                  <c:v>596</c:v>
                </c:pt>
                <c:pt idx="1">
                  <c:v>512</c:v>
                </c:pt>
                <c:pt idx="2">
                  <c:v>433</c:v>
                </c:pt>
                <c:pt idx="3">
                  <c:v>715</c:v>
                </c:pt>
                <c:pt idx="4">
                  <c:v>501</c:v>
                </c:pt>
                <c:pt idx="5">
                  <c:v>467</c:v>
                </c:pt>
                <c:pt idx="6">
                  <c:v>475</c:v>
                </c:pt>
                <c:pt idx="7">
                  <c:v>422</c:v>
                </c:pt>
                <c:pt idx="8">
                  <c:v>362</c:v>
                </c:pt>
                <c:pt idx="9">
                  <c:v>448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225152"/>
        <c:axId val="39368320"/>
      </c:lineChart>
      <c:catAx>
        <c:axId val="12222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93683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9368320"/>
        <c:scaling>
          <c:orientation val="minMax"/>
          <c:min val="0.15000000000000002"/>
        </c:scaling>
        <c:delete val="0"/>
        <c:axPos val="l"/>
        <c:numFmt formatCode="#,##0" sourceLinked="0"/>
        <c:majorTickMark val="none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2222515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4911851215813803E-3"/>
          <c:y val="0.82726572221950523"/>
          <c:w val="0.80096692669796776"/>
          <c:h val="0.14880574710769845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1296846326613731E-2"/>
          <c:y val="2.8320536696398425E-2"/>
          <c:w val="0.91220486404666934"/>
          <c:h val="0.68983542607833537"/>
        </c:manualLayout>
      </c:layout>
      <c:lineChart>
        <c:grouping val="standard"/>
        <c:varyColors val="0"/>
        <c:ser>
          <c:idx val="0"/>
          <c:order val="0"/>
          <c:tx>
            <c:strRef>
              <c:f>úspěšnost!$A$4</c:f>
              <c:strCache>
                <c:ptCount val="1"/>
                <c:pt idx="0">
                  <c:v>Technické vědy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úspěšnost!$B$3:$K$3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úspěšnost!$B$4:$K$4</c:f>
              <c:numCache>
                <c:formatCode>0.0%</c:formatCode>
                <c:ptCount val="10"/>
                <c:pt idx="0">
                  <c:v>0.28932038834951457</c:v>
                </c:pt>
                <c:pt idx="1">
                  <c:v>0.29090909090909089</c:v>
                </c:pt>
                <c:pt idx="2">
                  <c:v>0.24561403508771928</c:v>
                </c:pt>
                <c:pt idx="3">
                  <c:v>0.32304526748971191</c:v>
                </c:pt>
                <c:pt idx="4">
                  <c:v>0.22045454545454546</c:v>
                </c:pt>
                <c:pt idx="5">
                  <c:v>0.21515892420537897</c:v>
                </c:pt>
                <c:pt idx="6">
                  <c:v>0.22828784119106699</c:v>
                </c:pt>
                <c:pt idx="7">
                  <c:v>0.17346938775510204</c:v>
                </c:pt>
                <c:pt idx="8">
                  <c:v>0.17499999999999999</c:v>
                </c:pt>
                <c:pt idx="9">
                  <c:v>0.24653739612188366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úspěšnost!$A$5</c:f>
              <c:strCache>
                <c:ptCount val="1"/>
                <c:pt idx="0">
                  <c:v>Vědy o neživé přírodě</c:v>
                </c:pt>
              </c:strCache>
            </c:strRef>
          </c:tx>
          <c:spPr>
            <a:ln>
              <a:solidFill>
                <a:srgbClr val="70BDD2"/>
              </a:solidFill>
            </a:ln>
          </c:spPr>
          <c:marker>
            <c:symbol val="none"/>
          </c:marker>
          <c:cat>
            <c:numRef>
              <c:f>úspěšnost!$B$3:$K$3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úspěšnost!$B$5:$K$5</c:f>
              <c:numCache>
                <c:formatCode>0.0%</c:formatCode>
                <c:ptCount val="10"/>
                <c:pt idx="0">
                  <c:v>0.34380776340110908</c:v>
                </c:pt>
                <c:pt idx="1">
                  <c:v>0.30223123732251522</c:v>
                </c:pt>
                <c:pt idx="2">
                  <c:v>0.23076923076923078</c:v>
                </c:pt>
                <c:pt idx="3">
                  <c:v>0.33695652173913043</c:v>
                </c:pt>
                <c:pt idx="4">
                  <c:v>0.25301204819277107</c:v>
                </c:pt>
                <c:pt idx="5">
                  <c:v>0.22222222222222221</c:v>
                </c:pt>
                <c:pt idx="6">
                  <c:v>0.23044397463002114</c:v>
                </c:pt>
                <c:pt idx="7">
                  <c:v>0.18029350104821804</c:v>
                </c:pt>
                <c:pt idx="8">
                  <c:v>0.184269662921348</c:v>
                </c:pt>
                <c:pt idx="9">
                  <c:v>0.24806201550387599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úspěšnost!$A$6</c:f>
              <c:strCache>
                <c:ptCount val="1"/>
                <c:pt idx="0">
                  <c:v>Lékařské a biologické vědy</c:v>
                </c:pt>
              </c:strCache>
            </c:strRef>
          </c:tx>
          <c:spPr>
            <a:ln>
              <a:solidFill>
                <a:srgbClr val="AA3F3C"/>
              </a:solidFill>
            </a:ln>
          </c:spPr>
          <c:marker>
            <c:symbol val="none"/>
          </c:marker>
          <c:cat>
            <c:numRef>
              <c:f>úspěšnost!$B$3:$K$3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úspěšnost!$B$6:$K$6</c:f>
              <c:numCache>
                <c:formatCode>0.0%</c:formatCode>
                <c:ptCount val="10"/>
                <c:pt idx="0">
                  <c:v>0.33333333333333331</c:v>
                </c:pt>
                <c:pt idx="1">
                  <c:v>0.33333333333333331</c:v>
                </c:pt>
                <c:pt idx="2">
                  <c:v>0.23846153846153847</c:v>
                </c:pt>
                <c:pt idx="3">
                  <c:v>0.36969696969696969</c:v>
                </c:pt>
                <c:pt idx="4">
                  <c:v>0.25563909774436089</c:v>
                </c:pt>
                <c:pt idx="5">
                  <c:v>0.24710424710424711</c:v>
                </c:pt>
                <c:pt idx="6">
                  <c:v>0.23550724637681159</c:v>
                </c:pt>
                <c:pt idx="7">
                  <c:v>0.18055555555555555</c:v>
                </c:pt>
                <c:pt idx="8">
                  <c:v>0.19123505976095601</c:v>
                </c:pt>
                <c:pt idx="9">
                  <c:v>0.24907063197026022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úspěšnost!$A$7</c:f>
              <c:strCache>
                <c:ptCount val="1"/>
                <c:pt idx="0">
                  <c:v>Společenské a humanitní vědy</c:v>
                </c:pt>
              </c:strCache>
            </c:strRef>
          </c:tx>
          <c:spPr>
            <a:ln>
              <a:solidFill>
                <a:srgbClr val="785D99"/>
              </a:solidFill>
            </a:ln>
          </c:spPr>
          <c:marker>
            <c:symbol val="none"/>
          </c:marker>
          <c:cat>
            <c:numRef>
              <c:f>úspěšnost!$B$3:$K$3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úspěšnost!$B$7:$K$7</c:f>
              <c:numCache>
                <c:formatCode>0.0%</c:formatCode>
                <c:ptCount val="10"/>
                <c:pt idx="0">
                  <c:v>0.3656387665198238</c:v>
                </c:pt>
                <c:pt idx="1">
                  <c:v>0.33261339092872572</c:v>
                </c:pt>
                <c:pt idx="2">
                  <c:v>0.25512104283054005</c:v>
                </c:pt>
                <c:pt idx="3">
                  <c:v>0.38039867109634551</c:v>
                </c:pt>
                <c:pt idx="4">
                  <c:v>0.21839080459770116</c:v>
                </c:pt>
                <c:pt idx="5">
                  <c:v>0.21974522292993631</c:v>
                </c:pt>
                <c:pt idx="6">
                  <c:v>0.22021116138763197</c:v>
                </c:pt>
                <c:pt idx="7">
                  <c:v>0.17412333736396615</c:v>
                </c:pt>
                <c:pt idx="8">
                  <c:v>0.154907975460123</c:v>
                </c:pt>
                <c:pt idx="9">
                  <c:v>0.23024054982817868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úspěšnost!$A$8</c:f>
              <c:strCache>
                <c:ptCount val="1"/>
                <c:pt idx="0">
                  <c:v>Zemědělské a biologicko-environmentální vědy</c:v>
                </c:pt>
              </c:strCache>
            </c:strRef>
          </c:tx>
          <c:spPr>
            <a:ln>
              <a:solidFill>
                <a:srgbClr val="85A644"/>
              </a:solidFill>
            </a:ln>
          </c:spPr>
          <c:marker>
            <c:symbol val="none"/>
          </c:marker>
          <c:cat>
            <c:numRef>
              <c:f>úspěšnost!$B$3:$K$3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úspěšnost!$B$8:$K$8</c:f>
              <c:numCache>
                <c:formatCode>0.0%</c:formatCode>
                <c:ptCount val="10"/>
                <c:pt idx="0">
                  <c:v>0.31901840490797545</c:v>
                </c:pt>
                <c:pt idx="1">
                  <c:v>0.34234234234234234</c:v>
                </c:pt>
                <c:pt idx="2">
                  <c:v>0.30927835051546393</c:v>
                </c:pt>
                <c:pt idx="3">
                  <c:v>0.32903225806451614</c:v>
                </c:pt>
                <c:pt idx="4">
                  <c:v>0.250814332247557</c:v>
                </c:pt>
                <c:pt idx="5">
                  <c:v>0.23469387755102042</c:v>
                </c:pt>
                <c:pt idx="6">
                  <c:v>0.23247232472324722</c:v>
                </c:pt>
                <c:pt idx="7">
                  <c:v>0.1744186046511628</c:v>
                </c:pt>
                <c:pt idx="8">
                  <c:v>0.184931506849315</c:v>
                </c:pt>
                <c:pt idx="9">
                  <c:v>0.25203252032520324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úspěšnost!$A$9</c:f>
              <c:strCache>
                <c:ptCount val="1"/>
                <c:pt idx="0">
                  <c:v>Celkem</c:v>
                </c:pt>
              </c:strCache>
            </c:strRef>
          </c:tx>
          <c:spPr>
            <a:ln w="41275">
              <a:solidFill>
                <a:schemeClr val="tx2">
                  <a:lumMod val="50000"/>
                </a:schemeClr>
              </a:solidFill>
            </a:ln>
          </c:spPr>
          <c:marker>
            <c:symbol val="circle"/>
            <c:size val="8"/>
            <c:spPr>
              <a:solidFill>
                <a:schemeClr val="tx2">
                  <a:lumMod val="5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0138669076193694E-2"/>
                  <c:y val="-3.57565028509367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0885542815919911E-2"/>
                  <c:y val="2.514592979248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69203444007506E-2"/>
                  <c:y val="6.34107693060106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776656539021789E-2"/>
                  <c:y val="-1.91893404628768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7866777371252643E-2"/>
                  <c:y val="2.44339022839536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7176059829137811E-2"/>
                  <c:y val="3.90179488433511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7.1069911162599715E-4"/>
                  <c:y val="-2.31814501448188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1525685592892895E-2"/>
                  <c:y val="2.92685153486249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379297025878831E-3"/>
                  <c:y val="4.03106133472446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solidFill>
                  <a:schemeClr val="tx2">
                    <a:lumMod val="50000"/>
                  </a:schemeClr>
                </a:solidFill>
              </a:ln>
            </c:spPr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úspěšnost!$B$3:$K$3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úspěšnost!$B$9:$K$9</c:f>
              <c:numCache>
                <c:formatCode>0.0%</c:formatCode>
                <c:ptCount val="10"/>
                <c:pt idx="0">
                  <c:v>0.33074361820199777</c:v>
                </c:pt>
                <c:pt idx="1">
                  <c:v>0.31295843520782396</c:v>
                </c:pt>
                <c:pt idx="2">
                  <c:v>0.24700513405590416</c:v>
                </c:pt>
                <c:pt idx="3">
                  <c:v>0.34844054580896688</c:v>
                </c:pt>
                <c:pt idx="4">
                  <c:v>0.23632075471698114</c:v>
                </c:pt>
                <c:pt idx="5">
                  <c:v>0.22495183044315992</c:v>
                </c:pt>
                <c:pt idx="6">
                  <c:v>0.22770853307766059</c:v>
                </c:pt>
                <c:pt idx="7">
                  <c:v>0.17600989282769991</c:v>
                </c:pt>
                <c:pt idx="8">
                  <c:v>0.17403846153846153</c:v>
                </c:pt>
                <c:pt idx="9">
                  <c:v>0.24281842818428184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5536768"/>
        <c:axId val="39321600"/>
      </c:lineChart>
      <c:catAx>
        <c:axId val="125536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93216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9321600"/>
        <c:scaling>
          <c:orientation val="minMax"/>
          <c:min val="0.15000000000000002"/>
        </c:scaling>
        <c:delete val="0"/>
        <c:axPos val="l"/>
        <c:numFmt formatCode="0%" sourceLinked="0"/>
        <c:majorTickMark val="none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255367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4911851215813803E-3"/>
          <c:y val="0.82726572221950523"/>
          <c:w val="0.80096692669796776"/>
          <c:h val="0.14880574710769845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4E87D6-ACEA-485D-A7F9-24397D085B99}" type="doc">
      <dgm:prSet loTypeId="urn:microsoft.com/office/officeart/2005/8/layout/cycle6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64EBCF4-58CD-4B9B-A321-3B9585901D5A}">
      <dgm:prSet phldrT="[Text]"/>
      <dgm:spPr>
        <a:xfrm>
          <a:off x="3503399" y="13838"/>
          <a:ext cx="1167129" cy="491895"/>
        </a:xfr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1. Podání návrhů projektů</a:t>
          </a:r>
        </a:p>
      </dgm:t>
    </dgm:pt>
    <dgm:pt modelId="{EAD59D23-5324-4C64-B417-B3F699D61A90}" type="parTrans" cxnId="{734788CA-8EF4-4350-AF08-B67CB66DB261}">
      <dgm:prSet/>
      <dgm:spPr/>
      <dgm:t>
        <a:bodyPr/>
        <a:lstStyle/>
        <a:p>
          <a:endParaRPr lang="cs-CZ" b="1"/>
        </a:p>
      </dgm:t>
    </dgm:pt>
    <dgm:pt modelId="{4EB897A0-2F9D-40C9-A323-4F03578E27FB}" type="sibTrans" cxnId="{734788CA-8EF4-4350-AF08-B67CB66DB261}">
      <dgm:prSet/>
      <dgm:spPr>
        <a:xfrm>
          <a:off x="1888295" y="273351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831A5B96-6229-41DC-9453-B68FE7637DC7}">
      <dgm:prSet phldrT="[Text]"/>
      <dgm:spPr>
        <a:xfrm>
          <a:off x="4237588" y="618936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2. Formální kontrola</a:t>
          </a:r>
        </a:p>
      </dgm:t>
    </dgm:pt>
    <dgm:pt modelId="{53CA5DC9-62F4-46D7-B09B-46CB7447D80C}" type="parTrans" cxnId="{13144797-2ED3-4B70-B2CB-A8BEBA35F65A}">
      <dgm:prSet/>
      <dgm:spPr/>
      <dgm:t>
        <a:bodyPr/>
        <a:lstStyle/>
        <a:p>
          <a:endParaRPr lang="cs-CZ" b="1"/>
        </a:p>
      </dgm:t>
    </dgm:pt>
    <dgm:pt modelId="{13A7E4B5-D58A-4C33-9883-07D82D6CF397}" type="sibTrans" cxnId="{13144797-2ED3-4B70-B2CB-A8BEBA35F65A}">
      <dgm:prSet/>
      <dgm:spPr>
        <a:xfrm>
          <a:off x="2903726" y="1077782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BE8566F4-45E2-48FA-945B-16B0370EA8DD}">
      <dgm:prSet phldrT="[Text]"/>
      <dgm:spPr>
        <a:xfrm>
          <a:off x="4791434" y="1228882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3. Přiřazení zpravodajů a hodnotitelů</a:t>
          </a:r>
        </a:p>
      </dgm:t>
    </dgm:pt>
    <dgm:pt modelId="{23E207B9-3CBB-48D2-B6AA-AD024F2AE0FA}" type="parTrans" cxnId="{FB27FB9C-F10B-47C5-990D-84B02724D2FE}">
      <dgm:prSet/>
      <dgm:spPr/>
      <dgm:t>
        <a:bodyPr/>
        <a:lstStyle/>
        <a:p>
          <a:endParaRPr lang="cs-CZ" b="1"/>
        </a:p>
      </dgm:t>
    </dgm:pt>
    <dgm:pt modelId="{A3BE10AB-360A-49B5-9798-B63FBD08595B}" type="sibTrans" cxnId="{FB27FB9C-F10B-47C5-990D-84B02724D2FE}">
      <dgm:prSet/>
      <dgm:spPr>
        <a:xfrm>
          <a:off x="1975020" y="48963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DDF0BCDD-7A8C-4CFE-A848-A927F1568F41}">
      <dgm:prSet phldrT="[Text]"/>
      <dgm:spPr>
        <a:xfrm>
          <a:off x="4791428" y="1863469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4. Vypracování posudků</a:t>
          </a:r>
        </a:p>
      </dgm:t>
    </dgm:pt>
    <dgm:pt modelId="{818964EC-ABF0-42D8-B51F-D3352F170AFD}" type="parTrans" cxnId="{D3A8B5E3-2E87-43D7-9699-9B76DDDE3C95}">
      <dgm:prSet/>
      <dgm:spPr/>
      <dgm:t>
        <a:bodyPr/>
        <a:lstStyle/>
        <a:p>
          <a:endParaRPr lang="cs-CZ" b="1"/>
        </a:p>
      </dgm:t>
    </dgm:pt>
    <dgm:pt modelId="{6551A880-5132-4839-BB8F-725BF5B829DB}" type="sibTrans" cxnId="{D3A8B5E3-2E87-43D7-9699-9B76DDDE3C95}">
      <dgm:prSet/>
      <dgm:spPr>
        <a:xfrm>
          <a:off x="2905825" y="-918425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6E86347F-0887-4B6F-A58B-35522A82CB83}">
      <dgm:prSet phldrT="[Text]"/>
      <dgm:spPr>
        <a:xfrm>
          <a:off x="4163067" y="2486365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5. Zasedání panelu, </a:t>
          </a:r>
          <a:r>
            <a:rPr lang="cs-CZ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schválení </a:t>
          </a:r>
          <a:r>
            <a:rPr lang="cs-CZ" b="1" dirty="0" err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zahr</a:t>
          </a:r>
          <a:r>
            <a:rPr lang="cs-CZ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. oponentů</a:t>
          </a:r>
        </a:p>
      </dgm:t>
    </dgm:pt>
    <dgm:pt modelId="{B739B2CD-D941-4470-926F-A854C44F97BC}" type="parTrans" cxnId="{CB4316C2-D59A-4544-9A47-82AD8220DBCC}">
      <dgm:prSet/>
      <dgm:spPr/>
      <dgm:t>
        <a:bodyPr/>
        <a:lstStyle/>
        <a:p>
          <a:endParaRPr lang="cs-CZ" b="1"/>
        </a:p>
      </dgm:t>
    </dgm:pt>
    <dgm:pt modelId="{95C79618-9393-4A3E-8C41-BCD9A6F80296}" type="sibTrans" cxnId="{CB4316C2-D59A-4544-9A47-82AD8220DBCC}">
      <dgm:prSet/>
      <dgm:spPr>
        <a:xfrm>
          <a:off x="1642011" y="37457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E3F8F5CB-70E1-41F9-B738-4498A2247025}">
      <dgm:prSet phldrT="[Text]"/>
      <dgm:spPr>
        <a:xfrm>
          <a:off x="3515167" y="3067393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6. Zasedání oborové </a:t>
          </a:r>
          <a:r>
            <a:rPr lang="cs-CZ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komise</a:t>
          </a:r>
          <a:endParaRPr lang="cs-CZ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E3CA11B-6879-4F85-A985-338BB6A6FD8F}" type="parTrans" cxnId="{7D80223D-1B69-4F0C-A54F-A1F4F437841F}">
      <dgm:prSet/>
      <dgm:spPr/>
      <dgm:t>
        <a:bodyPr/>
        <a:lstStyle/>
        <a:p>
          <a:endParaRPr lang="cs-CZ" b="1"/>
        </a:p>
      </dgm:t>
    </dgm:pt>
    <dgm:pt modelId="{79AD560B-0CB7-47D0-8F18-070938DC5F35}" type="sibTrans" cxnId="{7D80223D-1B69-4F0C-A54F-A1F4F437841F}">
      <dgm:prSet/>
      <dgm:spPr>
        <a:xfrm>
          <a:off x="1497230" y="85037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C91B9DB8-8ED3-46A3-8CE0-84C353401BD7}">
      <dgm:prSet phldrT="[Text]"/>
      <dgm:spPr>
        <a:xfrm>
          <a:off x="1985392" y="3089149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7. Získávání posudků od zahr. oponentů</a:t>
          </a:r>
        </a:p>
      </dgm:t>
    </dgm:pt>
    <dgm:pt modelId="{D4DA7F58-CFBD-4400-9603-C468CAEB986F}" type="parTrans" cxnId="{1DF15940-36A7-4B6D-9747-9FBA0C7CA78B}">
      <dgm:prSet/>
      <dgm:spPr/>
      <dgm:t>
        <a:bodyPr/>
        <a:lstStyle/>
        <a:p>
          <a:endParaRPr lang="cs-CZ" b="1"/>
        </a:p>
      </dgm:t>
    </dgm:pt>
    <dgm:pt modelId="{BF8731F3-0185-4411-BB26-7E4E3549F236}" type="sibTrans" cxnId="{1DF15940-36A7-4B6D-9747-9FBA0C7CA78B}">
      <dgm:prSet/>
      <dgm:spPr>
        <a:xfrm>
          <a:off x="1768694" y="233017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B1B3B40F-0255-49C3-A289-F2B3A3082666}">
      <dgm:prSet phldrT="[Text]"/>
      <dgm:spPr>
        <a:xfrm>
          <a:off x="1336350" y="2486371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8. Zasedání panelu, určení pořadí v panelu</a:t>
          </a:r>
        </a:p>
      </dgm:t>
    </dgm:pt>
    <dgm:pt modelId="{61023F80-148A-47FA-88A3-47B114CADF4B}" type="parTrans" cxnId="{4CBC5642-E403-4CD2-AA0D-722C5B2537EC}">
      <dgm:prSet/>
      <dgm:spPr/>
      <dgm:t>
        <a:bodyPr/>
        <a:lstStyle/>
        <a:p>
          <a:endParaRPr lang="cs-CZ" b="1"/>
        </a:p>
      </dgm:t>
    </dgm:pt>
    <dgm:pt modelId="{CE1076EF-92FB-4C99-A412-C9C23AD941CC}" type="sibTrans" cxnId="{4CBC5642-E403-4CD2-AA0D-722C5B2537EC}">
      <dgm:prSet/>
      <dgm:spPr>
        <a:xfrm>
          <a:off x="329066" y="-919698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638F01AA-108C-479E-8493-672C3F5ACA17}">
      <dgm:prSet phldrT="[Text]"/>
      <dgm:spPr>
        <a:xfrm>
          <a:off x="750509" y="1884733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9. Zasedání oborové komise, návrh pořadí</a:t>
          </a:r>
        </a:p>
      </dgm:t>
    </dgm:pt>
    <dgm:pt modelId="{568E0163-40C6-43C1-8C74-927F986B8A2E}" type="parTrans" cxnId="{AF206BF0-A7B1-4B4D-9A4F-10588BE97CB5}">
      <dgm:prSet/>
      <dgm:spPr/>
      <dgm:t>
        <a:bodyPr/>
        <a:lstStyle/>
        <a:p>
          <a:endParaRPr lang="cs-CZ" b="1"/>
        </a:p>
      </dgm:t>
    </dgm:pt>
    <dgm:pt modelId="{7070DF90-9528-459B-816B-8084E6E30889}" type="sibTrans" cxnId="{AF206BF0-A7B1-4B4D-9A4F-10588BE97CB5}">
      <dgm:prSet/>
      <dgm:spPr>
        <a:xfrm>
          <a:off x="1307503" y="97120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28F3B16E-4271-450E-949E-F4DF0A69EB41}">
      <dgm:prSet phldrT="[Text]"/>
      <dgm:spPr>
        <a:xfrm>
          <a:off x="748582" y="1244133"/>
          <a:ext cx="1167129" cy="491895"/>
        </a:xfrm>
        <a:solidFill>
          <a:srgbClr val="00387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10. Zsedání předsednictva, vyhlášení výsledků</a:t>
          </a:r>
        </a:p>
      </dgm:t>
    </dgm:pt>
    <dgm:pt modelId="{FFB17AF0-0836-4F99-856D-6D8392770C62}" type="parTrans" cxnId="{CF2D7086-3ED5-4E2E-AEC1-8F1AB093599A}">
      <dgm:prSet/>
      <dgm:spPr/>
      <dgm:t>
        <a:bodyPr/>
        <a:lstStyle/>
        <a:p>
          <a:endParaRPr lang="cs-CZ" b="1"/>
        </a:p>
      </dgm:t>
    </dgm:pt>
    <dgm:pt modelId="{112FBA80-69A0-4475-B2CC-5C6C06949AAD}" type="sibTrans" cxnId="{CF2D7086-3ED5-4E2E-AEC1-8F1AB093599A}">
      <dgm:prSet/>
      <dgm:spPr>
        <a:xfrm>
          <a:off x="570899" y="990222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0635563B-95D0-4737-A3BF-570148F128EE}">
      <dgm:prSet phldrT="[Text]"/>
      <dgm:spPr>
        <a:xfrm>
          <a:off x="1230026" y="605975"/>
          <a:ext cx="1167129" cy="491895"/>
        </a:xfrm>
        <a:solidFill>
          <a:srgbClr val="97CB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 dirty="0">
              <a:solidFill>
                <a:srgbClr val="003870"/>
              </a:solidFill>
              <a:latin typeface="Calibri"/>
              <a:ea typeface="+mn-ea"/>
              <a:cs typeface="+mn-cs"/>
            </a:rPr>
            <a:t>11. Rozhodování o dotaci</a:t>
          </a:r>
        </a:p>
      </dgm:t>
    </dgm:pt>
    <dgm:pt modelId="{A50AD6DD-BCC8-4DCD-A2B3-7BF45685FF5B}" type="parTrans" cxnId="{F26FBFD0-A9F3-4F61-AD21-AEF4A3D996D4}">
      <dgm:prSet/>
      <dgm:spPr/>
      <dgm:t>
        <a:bodyPr/>
        <a:lstStyle/>
        <a:p>
          <a:endParaRPr lang="cs-CZ" b="1"/>
        </a:p>
      </dgm:t>
    </dgm:pt>
    <dgm:pt modelId="{1B9016B0-CD6F-4C76-81CF-8277016B9567}" type="sibTrans" cxnId="{F26FBFD0-A9F3-4F61-AD21-AEF4A3D996D4}">
      <dgm:prSet/>
      <dgm:spPr>
        <a:xfrm>
          <a:off x="1216294" y="330370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2BF159CD-6923-4E5B-ADE3-4AB976CD3BCE}">
      <dgm:prSet phldrT="[Text]"/>
      <dgm:spPr>
        <a:xfrm>
          <a:off x="1987806" y="0"/>
          <a:ext cx="1167129" cy="491895"/>
        </a:xfr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cs-CZ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12. </a:t>
          </a:r>
          <a:r>
            <a:rPr lang="cs-CZ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Uveřejnění hodnocení navrhovatelům</a:t>
          </a:r>
          <a:endParaRPr lang="cs-CZ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F05490D-A254-4E3F-A64B-FEACB8ECF520}" type="parTrans" cxnId="{F80856A5-362E-4A64-9C4F-8995DFC6F4B9}">
      <dgm:prSet/>
      <dgm:spPr/>
      <dgm:t>
        <a:bodyPr/>
        <a:lstStyle/>
        <a:p>
          <a:endParaRPr lang="cs-CZ" b="1"/>
        </a:p>
      </dgm:t>
    </dgm:pt>
    <dgm:pt modelId="{B4E8C7A9-63DD-44D8-B947-A9C2FD562CB7}" type="sibTrans" cxnId="{F80856A5-362E-4A64-9C4F-8995DFC6F4B9}">
      <dgm:prSet/>
      <dgm:spPr>
        <a:xfrm>
          <a:off x="202257" y="-2818558"/>
          <a:ext cx="3425132" cy="3425132"/>
        </a:xfrm>
        <a:noFill/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cs-CZ" b="1"/>
        </a:p>
      </dgm:t>
    </dgm:pt>
    <dgm:pt modelId="{66C4157A-ED3F-4D68-8D55-F2230F697BF6}">
      <dgm:prSet phldrT="[Text]"/>
      <dgm:spPr>
        <a:xfrm>
          <a:off x="3126751" y="-50963"/>
          <a:ext cx="434316" cy="282305"/>
        </a:xfr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 b="1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AF965969-D80B-4DA8-A8D7-2604C71C3702}" type="sibTrans" cxnId="{95D26B83-32BD-4C37-87B4-B544AF81183B}">
      <dgm:prSet/>
      <dgm:spPr>
        <a:xfrm>
          <a:off x="2007991" y="-3313676"/>
          <a:ext cx="3425132" cy="3425132"/>
        </a:xfrm>
        <a:noFill/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cs-CZ" b="1"/>
        </a:p>
      </dgm:t>
    </dgm:pt>
    <dgm:pt modelId="{FBF9CDDF-7308-45D3-8E0D-6C8A6D349281}" type="parTrans" cxnId="{95D26B83-32BD-4C37-87B4-B544AF81183B}">
      <dgm:prSet/>
      <dgm:spPr/>
      <dgm:t>
        <a:bodyPr/>
        <a:lstStyle/>
        <a:p>
          <a:endParaRPr lang="cs-CZ" b="1"/>
        </a:p>
      </dgm:t>
    </dgm:pt>
    <dgm:pt modelId="{BD7B753F-2B9B-4615-B757-A66AB598843C}">
      <dgm:prSet phldrT="[Text]"/>
      <dgm:spPr>
        <a:xfrm>
          <a:off x="3066514" y="3218409"/>
          <a:ext cx="510000" cy="491895"/>
        </a:xfr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 b="1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4519A239-9D69-46FF-8021-C4FC76D82852}" type="sibTrans" cxnId="{3447EBD2-A997-4C1A-95F7-C83D71AEE176}">
      <dgm:prSet/>
      <dgm:spPr>
        <a:xfrm>
          <a:off x="2453627" y="3041480"/>
          <a:ext cx="3425132" cy="3425132"/>
        </a:xfrm>
        <a:noFill/>
        <a:ln w="9525" cap="flat" cmpd="sng" algn="ctr">
          <a:noFill/>
          <a:prstDash val="solid"/>
        </a:ln>
        <a:effectLst/>
      </dgm:spPr>
      <dgm:t>
        <a:bodyPr/>
        <a:lstStyle/>
        <a:p>
          <a:endParaRPr lang="cs-CZ" b="1"/>
        </a:p>
      </dgm:t>
    </dgm:pt>
    <dgm:pt modelId="{17B590CD-F1BD-4AFE-A7C7-0E44297E6545}" type="parTrans" cxnId="{3447EBD2-A997-4C1A-95F7-C83D71AEE176}">
      <dgm:prSet/>
      <dgm:spPr/>
      <dgm:t>
        <a:bodyPr/>
        <a:lstStyle/>
        <a:p>
          <a:endParaRPr lang="cs-CZ" b="1"/>
        </a:p>
      </dgm:t>
    </dgm:pt>
    <dgm:pt modelId="{5E25604B-5864-4E45-9392-9AAEEECCCAC0}" type="pres">
      <dgm:prSet presAssocID="{7D4E87D6-ACEA-485D-A7F9-24397D085B9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0A5E084-53D3-4D5C-9253-144A14D9220C}" type="pres">
      <dgm:prSet presAssocID="{66C4157A-ED3F-4D68-8D55-F2230F697BF6}" presName="node" presStyleLbl="node1" presStyleIdx="0" presStyleCnt="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12123BB6-5351-4881-9F9E-2C3281D3AA74}" type="pres">
      <dgm:prSet presAssocID="{66C4157A-ED3F-4D68-8D55-F2230F697BF6}" presName="spNode" presStyleCnt="0"/>
      <dgm:spPr/>
    </dgm:pt>
    <dgm:pt modelId="{7EC07D84-BCD2-443C-8FCE-946240C2E4FF}" type="pres">
      <dgm:prSet presAssocID="{AF965969-D80B-4DA8-A8D7-2604C71C3702}" presName="sibTrans" presStyleLbl="sibTrans1D1" presStyleIdx="0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1552498" y="3417635"/>
              </a:moveTo>
              <a:arcTo wR="1712566" hR="1712566" stAng="5721783" swAng="114145"/>
            </a:path>
          </a:pathLst>
        </a:custGeom>
      </dgm:spPr>
      <dgm:t>
        <a:bodyPr/>
        <a:lstStyle/>
        <a:p>
          <a:endParaRPr lang="cs-CZ"/>
        </a:p>
      </dgm:t>
    </dgm:pt>
    <dgm:pt modelId="{1B730E61-2B74-4547-9AA9-551FE114779D}" type="pres">
      <dgm:prSet presAssocID="{F64EBCF4-58CD-4B9B-A321-3B9585901D5A}" presName="node" presStyleLbl="node1" presStyleIdx="1" presStyleCnt="14" custScaleX="268728" custScaleY="17424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3D04B820-E7A9-43FA-9D3F-14C9B6C45E19}" type="pres">
      <dgm:prSet presAssocID="{F64EBCF4-58CD-4B9B-A321-3B9585901D5A}" presName="spNode" presStyleCnt="0"/>
      <dgm:spPr/>
    </dgm:pt>
    <dgm:pt modelId="{703141BF-81B6-47B6-A2C9-13FFFD942D5D}" type="pres">
      <dgm:prSet presAssocID="{4EB897A0-2F9D-40C9-A323-4F03578E27FB}" presName="sibTrans" presStyleLbl="sibTrans1D1" presStyleIdx="1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2575691" y="233411"/>
              </a:moveTo>
              <a:arcTo wR="1712566" hR="1712566" stAng="18015881" swAng="402464"/>
            </a:path>
          </a:pathLst>
        </a:custGeom>
      </dgm:spPr>
      <dgm:t>
        <a:bodyPr/>
        <a:lstStyle/>
        <a:p>
          <a:endParaRPr lang="cs-CZ"/>
        </a:p>
      </dgm:t>
    </dgm:pt>
    <dgm:pt modelId="{D6C20F22-46E3-4C72-9B66-47460DF337A1}" type="pres">
      <dgm:prSet presAssocID="{831A5B96-6229-41DC-9453-B68FE7637DC7}" presName="node" presStyleLbl="node1" presStyleIdx="2" presStyleCnt="14" custScaleX="268728" custScaleY="174242" custRadScaleRad="102175" custRadScaleInc="7187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206E8AF3-6C73-4278-8AB8-38077D795F74}" type="pres">
      <dgm:prSet presAssocID="{831A5B96-6229-41DC-9453-B68FE7637DC7}" presName="spNode" presStyleCnt="0"/>
      <dgm:spPr/>
    </dgm:pt>
    <dgm:pt modelId="{CAC0DDAC-5BAD-45B6-A23F-024F875C0255}" type="pres">
      <dgm:prSet presAssocID="{13A7E4B5-D58A-4C33-9883-07D82D6CF397}" presName="sibTrans" presStyleLbl="sibTrans1D1" presStyleIdx="2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2051177" y="33809"/>
              </a:moveTo>
              <a:arcTo wR="1712566" hR="1712566" stAng="16884225" swAng="762938"/>
            </a:path>
          </a:pathLst>
        </a:custGeom>
      </dgm:spPr>
      <dgm:t>
        <a:bodyPr/>
        <a:lstStyle/>
        <a:p>
          <a:endParaRPr lang="cs-CZ"/>
        </a:p>
      </dgm:t>
    </dgm:pt>
    <dgm:pt modelId="{0E0502CD-DF48-40FD-807B-6EE128E0D42E}" type="pres">
      <dgm:prSet presAssocID="{BE8566F4-45E2-48FA-945B-16B0370EA8DD}" presName="node" presStyleLbl="node1" presStyleIdx="3" presStyleCnt="14" custScaleX="268728" custScaleY="174242" custRadScaleRad="120135" custRadScaleInc="43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6FC95101-3F63-429C-B869-DBB9F6BD7263}" type="pres">
      <dgm:prSet presAssocID="{BE8566F4-45E2-48FA-945B-16B0370EA8DD}" presName="spNode" presStyleCnt="0"/>
      <dgm:spPr/>
    </dgm:pt>
    <dgm:pt modelId="{55E852C9-2939-46D6-9ABA-83D1AFEB4598}" type="pres">
      <dgm:prSet presAssocID="{A3BE10AB-360A-49B5-9798-B63FBD08595B}" presName="sibTrans" presStyleLbl="sibTrans1D1" presStyleIdx="3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3424680" y="1673240"/>
              </a:moveTo>
              <a:arcTo wR="1712566" hR="1712566" stAng="21521053" swAng="280834"/>
            </a:path>
          </a:pathLst>
        </a:custGeom>
      </dgm:spPr>
      <dgm:t>
        <a:bodyPr/>
        <a:lstStyle/>
        <a:p>
          <a:endParaRPr lang="cs-CZ"/>
        </a:p>
      </dgm:t>
    </dgm:pt>
    <dgm:pt modelId="{843C8C5E-7808-40A8-ABFC-66EF3825FA85}" type="pres">
      <dgm:prSet presAssocID="{DDF0BCDD-7A8C-4CFE-A848-A927F1568F41}" presName="node" presStyleLbl="node1" presStyleIdx="4" presStyleCnt="14" custScaleX="268728" custScaleY="174242" custRadScaleRad="119943" custRadScaleInc="-498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0825FC30-D991-4666-8237-1FCB40E3147E}" type="pres">
      <dgm:prSet presAssocID="{DDF0BCDD-7A8C-4CFE-A848-A927F1568F41}" presName="spNode" presStyleCnt="0"/>
      <dgm:spPr/>
    </dgm:pt>
    <dgm:pt modelId="{73194798-A262-43CD-A123-65A3A98EDA37}" type="pres">
      <dgm:prSet presAssocID="{6551A880-5132-4839-BB8F-725BF5B829DB}" presName="sibTrans" presStyleLbl="sibTrans1D1" presStyleIdx="4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2412264" y="3275673"/>
              </a:moveTo>
              <a:arcTo wR="1712566" hR="1712566" stAng="3953109" swAng="907274"/>
            </a:path>
          </a:pathLst>
        </a:custGeom>
      </dgm:spPr>
      <dgm:t>
        <a:bodyPr/>
        <a:lstStyle/>
        <a:p>
          <a:endParaRPr lang="cs-CZ"/>
        </a:p>
      </dgm:t>
    </dgm:pt>
    <dgm:pt modelId="{5AA899C8-3F29-4609-BA1D-9240B49AC826}" type="pres">
      <dgm:prSet presAssocID="{6E86347F-0887-4B6F-A58B-35522A82CB83}" presName="node" presStyleLbl="node1" presStyleIdx="5" presStyleCnt="14" custScaleX="268728" custScaleY="174242" custRadScaleRad="98260" custRadScaleInc="-5879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036DB3EE-9C86-4664-A044-1AE28408148B}" type="pres">
      <dgm:prSet presAssocID="{6E86347F-0887-4B6F-A58B-35522A82CB83}" presName="spNode" presStyleCnt="0"/>
      <dgm:spPr/>
    </dgm:pt>
    <dgm:pt modelId="{D987B92E-7AB9-4B98-9472-12ABC9231BD6}" type="pres">
      <dgm:prSet presAssocID="{95C79618-9393-4A3E-8C41-BCD9A6F80296}" presName="sibTrans" presStyleLbl="sibTrans1D1" presStyleIdx="5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2898250" y="2948298"/>
              </a:moveTo>
              <a:arcTo wR="1712566" hR="1712566" stAng="2771044" swAng="2160528"/>
            </a:path>
          </a:pathLst>
        </a:custGeom>
      </dgm:spPr>
      <dgm:t>
        <a:bodyPr/>
        <a:lstStyle/>
        <a:p>
          <a:endParaRPr lang="cs-CZ"/>
        </a:p>
      </dgm:t>
    </dgm:pt>
    <dgm:pt modelId="{5B1EFF07-4788-4AEF-860F-A16DD4765BD3}" type="pres">
      <dgm:prSet presAssocID="{BD7B753F-2B9B-4615-B757-A66AB598843C}" presName="node" presStyleLbl="node1" presStyleIdx="6" presStyleCnt="14" custScaleX="117426" custScaleY="174242" custRadScaleRad="97034" custRadScaleInc="30900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19EC0C0D-8260-44D2-B9DD-08FEA10BD3EF}" type="pres">
      <dgm:prSet presAssocID="{BD7B753F-2B9B-4615-B757-A66AB598843C}" presName="spNode" presStyleCnt="0"/>
      <dgm:spPr/>
    </dgm:pt>
    <dgm:pt modelId="{C4BB82B8-C11C-451B-B817-6072932DF883}" type="pres">
      <dgm:prSet presAssocID="{4519A239-9D69-46FF-8021-C4FC76D82852}" presName="sibTrans" presStyleLbl="sibTrans1D1" presStyleIdx="6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624008" y="390475"/>
              </a:moveTo>
              <a:arcTo wR="1712566" hR="1712566" stAng="13831998" swAng="2937765"/>
            </a:path>
          </a:pathLst>
        </a:custGeom>
      </dgm:spPr>
      <dgm:t>
        <a:bodyPr/>
        <a:lstStyle/>
        <a:p>
          <a:endParaRPr lang="cs-CZ"/>
        </a:p>
      </dgm:t>
    </dgm:pt>
    <dgm:pt modelId="{85C815A4-B85E-46A1-BDE1-0B85D7E1A5EC}" type="pres">
      <dgm:prSet presAssocID="{E3F8F5CB-70E1-41F9-B738-4498A2247025}" presName="node" presStyleLbl="node1" presStyleIdx="7" presStyleCnt="14" custScaleX="268728" custScaleY="174242" custRadScaleRad="99988" custRadScaleInc="-30844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4EEE26C4-6AEE-4A16-ACE5-B0EEA2771198}" type="pres">
      <dgm:prSet presAssocID="{E3F8F5CB-70E1-41F9-B738-4498A2247025}" presName="spNode" presStyleCnt="0"/>
      <dgm:spPr/>
    </dgm:pt>
    <dgm:pt modelId="{F010B2A1-B87C-4181-8F4A-788206CDB471}" type="pres">
      <dgm:prSet presAssocID="{79AD560B-0CB7-47D0-8F18-070938DC5F35}" presName="sibTrans" presStyleLbl="sibTrans1D1" presStyleIdx="7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2014358" y="3398331"/>
              </a:moveTo>
              <a:arcTo wR="1712566" hR="1712566" stAng="4791013" swAng="716680"/>
            </a:path>
          </a:pathLst>
        </a:custGeom>
      </dgm:spPr>
      <dgm:t>
        <a:bodyPr/>
        <a:lstStyle/>
        <a:p>
          <a:endParaRPr lang="cs-CZ"/>
        </a:p>
      </dgm:t>
    </dgm:pt>
    <dgm:pt modelId="{12C5B925-1BC3-42ED-977A-00893239FDAD}" type="pres">
      <dgm:prSet presAssocID="{C91B9DB8-8ED3-46A3-8CE0-84C353401BD7}" presName="node" presStyleLbl="node1" presStyleIdx="8" presStyleCnt="14" custScaleX="268728" custScaleY="174242" custRadScaleRad="100268" custRadScaleInc="1298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113644A6-4DAB-4DC9-A2F4-102DF062F523}" type="pres">
      <dgm:prSet presAssocID="{C91B9DB8-8ED3-46A3-8CE0-84C353401BD7}" presName="spNode" presStyleCnt="0"/>
      <dgm:spPr/>
    </dgm:pt>
    <dgm:pt modelId="{8A0E3147-F616-4A3D-B1C4-A2C8860D4BE3}" type="pres">
      <dgm:prSet presAssocID="{BF8731F3-0185-4411-BB26-7E4E3549F236}" presName="sibTrans" presStyleLbl="sibTrans1D1" presStyleIdx="8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36797" y="2855062"/>
              </a:moveTo>
              <a:arcTo wR="1712566" hR="1712566" stAng="8289266" swAng="282734"/>
            </a:path>
          </a:pathLst>
        </a:custGeom>
      </dgm:spPr>
      <dgm:t>
        <a:bodyPr/>
        <a:lstStyle/>
        <a:p>
          <a:endParaRPr lang="cs-CZ"/>
        </a:p>
      </dgm:t>
    </dgm:pt>
    <dgm:pt modelId="{731392C0-68D9-43E3-8046-EC1B02DC812B}" type="pres">
      <dgm:prSet presAssocID="{B1B3B40F-0255-49C3-A289-F2B3A3082666}" presName="node" presStyleLbl="node1" presStyleIdx="9" presStyleCnt="14" custScaleX="268728" custScaleY="174242" custRadScaleRad="99298" custRadScaleInc="6341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B0FB8FA7-FDC9-4F41-89F1-32427A1A5934}" type="pres">
      <dgm:prSet presAssocID="{B1B3B40F-0255-49C3-A289-F2B3A3082666}" presName="spNode" presStyleCnt="0"/>
      <dgm:spPr/>
    </dgm:pt>
    <dgm:pt modelId="{32D63901-3051-4CC0-B2B0-B295C6BBA95D}" type="pres">
      <dgm:prSet presAssocID="{CE1076EF-92FB-4C99-A412-C9C23AD941CC}" presName="sibTrans" presStyleLbl="sibTrans1D1" presStyleIdx="9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1453686" y="3405452"/>
              </a:moveTo>
              <a:arcTo wR="1712566" hR="1712566" stAng="5921666" swAng="811886"/>
            </a:path>
          </a:pathLst>
        </a:custGeom>
      </dgm:spPr>
      <dgm:t>
        <a:bodyPr/>
        <a:lstStyle/>
        <a:p>
          <a:endParaRPr lang="cs-CZ"/>
        </a:p>
      </dgm:t>
    </dgm:pt>
    <dgm:pt modelId="{AB755D74-44AD-4A90-A666-5D9F08C745BD}" type="pres">
      <dgm:prSet presAssocID="{638F01AA-108C-479E-8493-672C3F5ACA17}" presName="node" presStyleLbl="node1" presStyleIdx="10" presStyleCnt="14" custScaleX="268728" custScaleY="174242" custRadScaleRad="118910" custRadScaleInc="4188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DA296C9E-4579-4D72-9CFB-ABFDA4ACF889}" type="pres">
      <dgm:prSet presAssocID="{638F01AA-108C-479E-8493-672C3F5ACA17}" presName="spNode" presStyleCnt="0"/>
      <dgm:spPr/>
    </dgm:pt>
    <dgm:pt modelId="{967D90E5-E007-4921-A9AC-D893D3A81A08}" type="pres">
      <dgm:prSet presAssocID="{7070DF90-9528-459B-816B-8084E6E30889}" presName="sibTrans" presStyleLbl="sibTrans1D1" presStyleIdx="10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1580" y="1786126"/>
              </a:moveTo>
              <a:arcTo wR="1712566" hR="1712566" stAng="10652292" swAng="292628"/>
            </a:path>
          </a:pathLst>
        </a:custGeom>
      </dgm:spPr>
      <dgm:t>
        <a:bodyPr/>
        <a:lstStyle/>
        <a:p>
          <a:endParaRPr lang="cs-CZ"/>
        </a:p>
      </dgm:t>
    </dgm:pt>
    <dgm:pt modelId="{FE0B2B25-D442-4017-BA32-D74C3E75C2B4}" type="pres">
      <dgm:prSet presAssocID="{28F3B16E-4271-450E-949E-F4DF0A69EB41}" presName="node" presStyleLbl="node1" presStyleIdx="11" presStyleCnt="14" custScaleX="268728" custScaleY="174242" custRadScaleRad="118881" custRadScaleInc="-4693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330A6FFF-6D1D-47EE-987E-B168A5C13279}" type="pres">
      <dgm:prSet presAssocID="{28F3B16E-4271-450E-949E-F4DF0A69EB41}" presName="spNode" presStyleCnt="0"/>
      <dgm:spPr/>
    </dgm:pt>
    <dgm:pt modelId="{64B22BF5-096D-4BA8-8453-1D2D86B22E34}" type="pres">
      <dgm:prSet presAssocID="{112FBA80-69A0-4475-B2CC-5C6C06949AAD}" presName="sibTrans" presStyleLbl="sibTrans1D1" presStyleIdx="11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818075" y="252165"/>
              </a:moveTo>
              <a:arcTo wR="1712566" hR="1712566" stAng="14310760" swAng="657171"/>
            </a:path>
          </a:pathLst>
        </a:custGeom>
      </dgm:spPr>
      <dgm:t>
        <a:bodyPr/>
        <a:lstStyle/>
        <a:p>
          <a:endParaRPr lang="cs-CZ"/>
        </a:p>
      </dgm:t>
    </dgm:pt>
    <dgm:pt modelId="{21C04A19-082F-47F9-91C9-0D1C3A8FCF8F}" type="pres">
      <dgm:prSet presAssocID="{0635563B-95D0-4737-A3BF-570148F128EE}" presName="node" presStyleLbl="node1" presStyleIdx="12" presStyleCnt="14" custScaleX="268728" custScaleY="174242" custRadScaleRad="105202" custRadScaleInc="-7837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A35BF658-C9B4-4F3C-A3A0-92F0DFE6999D}" type="pres">
      <dgm:prSet presAssocID="{0635563B-95D0-4737-A3BF-570148F128EE}" presName="spNode" presStyleCnt="0"/>
      <dgm:spPr/>
    </dgm:pt>
    <dgm:pt modelId="{3DF97980-A02F-4A3E-AD00-B21C7ABD2BF9}" type="pres">
      <dgm:prSet presAssocID="{1B9016B0-CD6F-4C76-81CF-8277016B9567}" presName="sibTrans" presStyleLbl="sibTrans1D1" presStyleIdx="12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782862" y="274326"/>
              </a:moveTo>
              <a:arcTo wR="1712566" hR="1712566" stAng="14227239" swAng="462966"/>
            </a:path>
          </a:pathLst>
        </a:custGeom>
      </dgm:spPr>
      <dgm:t>
        <a:bodyPr/>
        <a:lstStyle/>
        <a:p>
          <a:endParaRPr lang="cs-CZ"/>
        </a:p>
      </dgm:t>
    </dgm:pt>
    <dgm:pt modelId="{E4834D66-8D7B-440A-9E58-83DB01517C01}" type="pres">
      <dgm:prSet presAssocID="{2BF159CD-6923-4E5B-ADE3-4AB976CD3BCE}" presName="node" presStyleLbl="node1" presStyleIdx="13" presStyleCnt="14" custScaleX="268728" custScaleY="174242" custRadScaleRad="101484" custRadScaleInc="-790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s-CZ"/>
        </a:p>
      </dgm:t>
    </dgm:pt>
    <dgm:pt modelId="{C0F272D8-C67B-4642-8476-118988FA2DDD}" type="pres">
      <dgm:prSet presAssocID="{2BF159CD-6923-4E5B-ADE3-4AB976CD3BCE}" presName="spNode" presStyleCnt="0"/>
      <dgm:spPr/>
    </dgm:pt>
    <dgm:pt modelId="{6CB1F21D-1625-4E71-80CB-53CC82A7BE2D}" type="pres">
      <dgm:prSet presAssocID="{B4E8C7A9-63DD-44D8-B947-A9C2FD562CB7}" presName="sibTrans" presStyleLbl="sibTrans1D1" presStyleIdx="13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2952399" y="2893961"/>
              </a:moveTo>
              <a:arcTo wR="1712566" hR="1712566" stAng="2617043" swAng="79417"/>
            </a:path>
          </a:pathLst>
        </a:custGeom>
      </dgm:spPr>
      <dgm:t>
        <a:bodyPr/>
        <a:lstStyle/>
        <a:p>
          <a:endParaRPr lang="cs-CZ"/>
        </a:p>
      </dgm:t>
    </dgm:pt>
  </dgm:ptLst>
  <dgm:cxnLst>
    <dgm:cxn modelId="{D3A8B5E3-2E87-43D7-9699-9B76DDDE3C95}" srcId="{7D4E87D6-ACEA-485D-A7F9-24397D085B99}" destId="{DDF0BCDD-7A8C-4CFE-A848-A927F1568F41}" srcOrd="4" destOrd="0" parTransId="{818964EC-ABF0-42D8-B51F-D3352F170AFD}" sibTransId="{6551A880-5132-4839-BB8F-725BF5B829DB}"/>
    <dgm:cxn modelId="{4CBC5642-E403-4CD2-AA0D-722C5B2537EC}" srcId="{7D4E87D6-ACEA-485D-A7F9-24397D085B99}" destId="{B1B3B40F-0255-49C3-A289-F2B3A3082666}" srcOrd="9" destOrd="0" parTransId="{61023F80-148A-47FA-88A3-47B114CADF4B}" sibTransId="{CE1076EF-92FB-4C99-A412-C9C23AD941CC}"/>
    <dgm:cxn modelId="{C2862E44-ED8E-41F7-A251-E5247886CB8F}" type="presOf" srcId="{831A5B96-6229-41DC-9453-B68FE7637DC7}" destId="{D6C20F22-46E3-4C72-9B66-47460DF337A1}" srcOrd="0" destOrd="0" presId="urn:microsoft.com/office/officeart/2005/8/layout/cycle6"/>
    <dgm:cxn modelId="{FB27FB9C-F10B-47C5-990D-84B02724D2FE}" srcId="{7D4E87D6-ACEA-485D-A7F9-24397D085B99}" destId="{BE8566F4-45E2-48FA-945B-16B0370EA8DD}" srcOrd="3" destOrd="0" parTransId="{23E207B9-3CBB-48D2-B6AA-AD024F2AE0FA}" sibTransId="{A3BE10AB-360A-49B5-9798-B63FBD08595B}"/>
    <dgm:cxn modelId="{D35FFDA0-F0A5-4824-B3BD-4B453F4F1B14}" type="presOf" srcId="{28F3B16E-4271-450E-949E-F4DF0A69EB41}" destId="{FE0B2B25-D442-4017-BA32-D74C3E75C2B4}" srcOrd="0" destOrd="0" presId="urn:microsoft.com/office/officeart/2005/8/layout/cycle6"/>
    <dgm:cxn modelId="{72514E2E-5E82-4B5C-BF62-98E86F6C7671}" type="presOf" srcId="{66C4157A-ED3F-4D68-8D55-F2230F697BF6}" destId="{50A5E084-53D3-4D5C-9253-144A14D9220C}" srcOrd="0" destOrd="0" presId="urn:microsoft.com/office/officeart/2005/8/layout/cycle6"/>
    <dgm:cxn modelId="{D8D660BC-9E9F-4709-8CF9-561DAE445874}" type="presOf" srcId="{4EB897A0-2F9D-40C9-A323-4F03578E27FB}" destId="{703141BF-81B6-47B6-A2C9-13FFFD942D5D}" srcOrd="0" destOrd="0" presId="urn:microsoft.com/office/officeart/2005/8/layout/cycle6"/>
    <dgm:cxn modelId="{40FA46A2-4146-4DB4-94AB-64A77FA02BF9}" type="presOf" srcId="{DDF0BCDD-7A8C-4CFE-A848-A927F1568F41}" destId="{843C8C5E-7808-40A8-ABFC-66EF3825FA85}" srcOrd="0" destOrd="0" presId="urn:microsoft.com/office/officeart/2005/8/layout/cycle6"/>
    <dgm:cxn modelId="{88C0B842-11CC-4279-8BC9-AEAD470E9C0B}" type="presOf" srcId="{BD7B753F-2B9B-4615-B757-A66AB598843C}" destId="{5B1EFF07-4788-4AEF-860F-A16DD4765BD3}" srcOrd="0" destOrd="0" presId="urn:microsoft.com/office/officeart/2005/8/layout/cycle6"/>
    <dgm:cxn modelId="{EB527FE0-FA35-4637-BF55-2DA26D485B13}" type="presOf" srcId="{0635563B-95D0-4737-A3BF-570148F128EE}" destId="{21C04A19-082F-47F9-91C9-0D1C3A8FCF8F}" srcOrd="0" destOrd="0" presId="urn:microsoft.com/office/officeart/2005/8/layout/cycle6"/>
    <dgm:cxn modelId="{734788CA-8EF4-4350-AF08-B67CB66DB261}" srcId="{7D4E87D6-ACEA-485D-A7F9-24397D085B99}" destId="{F64EBCF4-58CD-4B9B-A321-3B9585901D5A}" srcOrd="1" destOrd="0" parTransId="{EAD59D23-5324-4C64-B417-B3F699D61A90}" sibTransId="{4EB897A0-2F9D-40C9-A323-4F03578E27FB}"/>
    <dgm:cxn modelId="{7FF01AC5-04AB-4A13-911A-5F548DAE9D2C}" type="presOf" srcId="{13A7E4B5-D58A-4C33-9883-07D82D6CF397}" destId="{CAC0DDAC-5BAD-45B6-A23F-024F875C0255}" srcOrd="0" destOrd="0" presId="urn:microsoft.com/office/officeart/2005/8/layout/cycle6"/>
    <dgm:cxn modelId="{7D80223D-1B69-4F0C-A54F-A1F4F437841F}" srcId="{7D4E87D6-ACEA-485D-A7F9-24397D085B99}" destId="{E3F8F5CB-70E1-41F9-B738-4498A2247025}" srcOrd="7" destOrd="0" parTransId="{CE3CA11B-6879-4F85-A985-338BB6A6FD8F}" sibTransId="{79AD560B-0CB7-47D0-8F18-070938DC5F35}"/>
    <dgm:cxn modelId="{13144797-2ED3-4B70-B2CB-A8BEBA35F65A}" srcId="{7D4E87D6-ACEA-485D-A7F9-24397D085B99}" destId="{831A5B96-6229-41DC-9453-B68FE7637DC7}" srcOrd="2" destOrd="0" parTransId="{53CA5DC9-62F4-46D7-B09B-46CB7447D80C}" sibTransId="{13A7E4B5-D58A-4C33-9883-07D82D6CF397}"/>
    <dgm:cxn modelId="{D902F396-72E5-4BC1-9A15-6D90C2D69D23}" type="presOf" srcId="{112FBA80-69A0-4475-B2CC-5C6C06949AAD}" destId="{64B22BF5-096D-4BA8-8453-1D2D86B22E34}" srcOrd="0" destOrd="0" presId="urn:microsoft.com/office/officeart/2005/8/layout/cycle6"/>
    <dgm:cxn modelId="{0CD62DCC-16E6-402B-9659-6CDF6AC6B8C0}" type="presOf" srcId="{B4E8C7A9-63DD-44D8-B947-A9C2FD562CB7}" destId="{6CB1F21D-1625-4E71-80CB-53CC82A7BE2D}" srcOrd="0" destOrd="0" presId="urn:microsoft.com/office/officeart/2005/8/layout/cycle6"/>
    <dgm:cxn modelId="{7DACC4FE-8E14-4164-A4CB-F71A41C0B1A4}" type="presOf" srcId="{F64EBCF4-58CD-4B9B-A321-3B9585901D5A}" destId="{1B730E61-2B74-4547-9AA9-551FE114779D}" srcOrd="0" destOrd="0" presId="urn:microsoft.com/office/officeart/2005/8/layout/cycle6"/>
    <dgm:cxn modelId="{58C51FBB-1CF1-4EF2-B861-6819A1C9AEF8}" type="presOf" srcId="{BF8731F3-0185-4411-BB26-7E4E3549F236}" destId="{8A0E3147-F616-4A3D-B1C4-A2C8860D4BE3}" srcOrd="0" destOrd="0" presId="urn:microsoft.com/office/officeart/2005/8/layout/cycle6"/>
    <dgm:cxn modelId="{07162AAF-48AA-4380-BEC2-E7E9A72D1E65}" type="presOf" srcId="{7070DF90-9528-459B-816B-8084E6E30889}" destId="{967D90E5-E007-4921-A9AC-D893D3A81A08}" srcOrd="0" destOrd="0" presId="urn:microsoft.com/office/officeart/2005/8/layout/cycle6"/>
    <dgm:cxn modelId="{CF2D7086-3ED5-4E2E-AEC1-8F1AB093599A}" srcId="{7D4E87D6-ACEA-485D-A7F9-24397D085B99}" destId="{28F3B16E-4271-450E-949E-F4DF0A69EB41}" srcOrd="11" destOrd="0" parTransId="{FFB17AF0-0836-4F99-856D-6D8392770C62}" sibTransId="{112FBA80-69A0-4475-B2CC-5C6C06949AAD}"/>
    <dgm:cxn modelId="{3447EBD2-A997-4C1A-95F7-C83D71AEE176}" srcId="{7D4E87D6-ACEA-485D-A7F9-24397D085B99}" destId="{BD7B753F-2B9B-4615-B757-A66AB598843C}" srcOrd="6" destOrd="0" parTransId="{17B590CD-F1BD-4AFE-A7C7-0E44297E6545}" sibTransId="{4519A239-9D69-46FF-8021-C4FC76D82852}"/>
    <dgm:cxn modelId="{9B3A54D4-F326-4A3A-A410-CD8F3C4E0229}" type="presOf" srcId="{A3BE10AB-360A-49B5-9798-B63FBD08595B}" destId="{55E852C9-2939-46D6-9ABA-83D1AFEB4598}" srcOrd="0" destOrd="0" presId="urn:microsoft.com/office/officeart/2005/8/layout/cycle6"/>
    <dgm:cxn modelId="{AF206BF0-A7B1-4B4D-9A4F-10588BE97CB5}" srcId="{7D4E87D6-ACEA-485D-A7F9-24397D085B99}" destId="{638F01AA-108C-479E-8493-672C3F5ACA17}" srcOrd="10" destOrd="0" parTransId="{568E0163-40C6-43C1-8C74-927F986B8A2E}" sibTransId="{7070DF90-9528-459B-816B-8084E6E30889}"/>
    <dgm:cxn modelId="{E7084564-B36B-4666-B784-DB0ABF8645E5}" type="presOf" srcId="{1B9016B0-CD6F-4C76-81CF-8277016B9567}" destId="{3DF97980-A02F-4A3E-AD00-B21C7ABD2BF9}" srcOrd="0" destOrd="0" presId="urn:microsoft.com/office/officeart/2005/8/layout/cycle6"/>
    <dgm:cxn modelId="{CB4316C2-D59A-4544-9A47-82AD8220DBCC}" srcId="{7D4E87D6-ACEA-485D-A7F9-24397D085B99}" destId="{6E86347F-0887-4B6F-A58B-35522A82CB83}" srcOrd="5" destOrd="0" parTransId="{B739B2CD-D941-4470-926F-A854C44F97BC}" sibTransId="{95C79618-9393-4A3E-8C41-BCD9A6F80296}"/>
    <dgm:cxn modelId="{F26FBFD0-A9F3-4F61-AD21-AEF4A3D996D4}" srcId="{7D4E87D6-ACEA-485D-A7F9-24397D085B99}" destId="{0635563B-95D0-4737-A3BF-570148F128EE}" srcOrd="12" destOrd="0" parTransId="{A50AD6DD-BCC8-4DCD-A2B3-7BF45685FF5B}" sibTransId="{1B9016B0-CD6F-4C76-81CF-8277016B9567}"/>
    <dgm:cxn modelId="{5F4FD6AA-CAEA-450C-BEAF-93BDC3C4CF7D}" type="presOf" srcId="{95C79618-9393-4A3E-8C41-BCD9A6F80296}" destId="{D987B92E-7AB9-4B98-9472-12ABC9231BD6}" srcOrd="0" destOrd="0" presId="urn:microsoft.com/office/officeart/2005/8/layout/cycle6"/>
    <dgm:cxn modelId="{DEDACF11-A840-4817-8E28-3E077070B496}" type="presOf" srcId="{6E86347F-0887-4B6F-A58B-35522A82CB83}" destId="{5AA899C8-3F29-4609-BA1D-9240B49AC826}" srcOrd="0" destOrd="0" presId="urn:microsoft.com/office/officeart/2005/8/layout/cycle6"/>
    <dgm:cxn modelId="{F80856A5-362E-4A64-9C4F-8995DFC6F4B9}" srcId="{7D4E87D6-ACEA-485D-A7F9-24397D085B99}" destId="{2BF159CD-6923-4E5B-ADE3-4AB976CD3BCE}" srcOrd="13" destOrd="0" parTransId="{6F05490D-A254-4E3F-A64B-FEACB8ECF520}" sibTransId="{B4E8C7A9-63DD-44D8-B947-A9C2FD562CB7}"/>
    <dgm:cxn modelId="{85700691-6D44-4E59-AD6E-4EA047DBD470}" type="presOf" srcId="{CE1076EF-92FB-4C99-A412-C9C23AD941CC}" destId="{32D63901-3051-4CC0-B2B0-B295C6BBA95D}" srcOrd="0" destOrd="0" presId="urn:microsoft.com/office/officeart/2005/8/layout/cycle6"/>
    <dgm:cxn modelId="{C71D2191-8D00-4871-AF3F-CF65B409E2A3}" type="presOf" srcId="{2BF159CD-6923-4E5B-ADE3-4AB976CD3BCE}" destId="{E4834D66-8D7B-440A-9E58-83DB01517C01}" srcOrd="0" destOrd="0" presId="urn:microsoft.com/office/officeart/2005/8/layout/cycle6"/>
    <dgm:cxn modelId="{AC4E5298-4330-41C3-A31B-25596FF21297}" type="presOf" srcId="{AF965969-D80B-4DA8-A8D7-2604C71C3702}" destId="{7EC07D84-BCD2-443C-8FCE-946240C2E4FF}" srcOrd="0" destOrd="0" presId="urn:microsoft.com/office/officeart/2005/8/layout/cycle6"/>
    <dgm:cxn modelId="{07FA2F3A-F6B0-4CB0-8078-25248ED0A8F5}" type="presOf" srcId="{BE8566F4-45E2-48FA-945B-16B0370EA8DD}" destId="{0E0502CD-DF48-40FD-807B-6EE128E0D42E}" srcOrd="0" destOrd="0" presId="urn:microsoft.com/office/officeart/2005/8/layout/cycle6"/>
    <dgm:cxn modelId="{073A408C-969D-44DC-A80A-7AB07B0A0A03}" type="presOf" srcId="{6551A880-5132-4839-BB8F-725BF5B829DB}" destId="{73194798-A262-43CD-A123-65A3A98EDA37}" srcOrd="0" destOrd="0" presId="urn:microsoft.com/office/officeart/2005/8/layout/cycle6"/>
    <dgm:cxn modelId="{719C2AF1-2FF9-4DC6-A476-06C0D56D244B}" type="presOf" srcId="{79AD560B-0CB7-47D0-8F18-070938DC5F35}" destId="{F010B2A1-B87C-4181-8F4A-788206CDB471}" srcOrd="0" destOrd="0" presId="urn:microsoft.com/office/officeart/2005/8/layout/cycle6"/>
    <dgm:cxn modelId="{35825C8B-E88A-436D-B978-5FE4259BE72E}" type="presOf" srcId="{7D4E87D6-ACEA-485D-A7F9-24397D085B99}" destId="{5E25604B-5864-4E45-9392-9AAEEECCCAC0}" srcOrd="0" destOrd="0" presId="urn:microsoft.com/office/officeart/2005/8/layout/cycle6"/>
    <dgm:cxn modelId="{D4D1C25B-352B-4BD1-B7D5-F0026627A462}" type="presOf" srcId="{638F01AA-108C-479E-8493-672C3F5ACA17}" destId="{AB755D74-44AD-4A90-A666-5D9F08C745BD}" srcOrd="0" destOrd="0" presId="urn:microsoft.com/office/officeart/2005/8/layout/cycle6"/>
    <dgm:cxn modelId="{6FEF2FBA-1CD1-4381-B145-463E2C7EB54C}" type="presOf" srcId="{E3F8F5CB-70E1-41F9-B738-4498A2247025}" destId="{85C815A4-B85E-46A1-BDE1-0B85D7E1A5EC}" srcOrd="0" destOrd="0" presId="urn:microsoft.com/office/officeart/2005/8/layout/cycle6"/>
    <dgm:cxn modelId="{3C71C9F4-1B69-45B9-9F06-0CF64BA99EB6}" type="presOf" srcId="{C91B9DB8-8ED3-46A3-8CE0-84C353401BD7}" destId="{12C5B925-1BC3-42ED-977A-00893239FDAD}" srcOrd="0" destOrd="0" presId="urn:microsoft.com/office/officeart/2005/8/layout/cycle6"/>
    <dgm:cxn modelId="{C4C11B4A-B28E-4F27-B25D-EE08AF3D95A5}" type="presOf" srcId="{4519A239-9D69-46FF-8021-C4FC76D82852}" destId="{C4BB82B8-C11C-451B-B817-6072932DF883}" srcOrd="0" destOrd="0" presId="urn:microsoft.com/office/officeart/2005/8/layout/cycle6"/>
    <dgm:cxn modelId="{1DF15940-36A7-4B6D-9747-9FBA0C7CA78B}" srcId="{7D4E87D6-ACEA-485D-A7F9-24397D085B99}" destId="{C91B9DB8-8ED3-46A3-8CE0-84C353401BD7}" srcOrd="8" destOrd="0" parTransId="{D4DA7F58-CFBD-4400-9603-C468CAEB986F}" sibTransId="{BF8731F3-0185-4411-BB26-7E4E3549F236}"/>
    <dgm:cxn modelId="{95D26B83-32BD-4C37-87B4-B544AF81183B}" srcId="{7D4E87D6-ACEA-485D-A7F9-24397D085B99}" destId="{66C4157A-ED3F-4D68-8D55-F2230F697BF6}" srcOrd="0" destOrd="0" parTransId="{FBF9CDDF-7308-45D3-8E0D-6C8A6D349281}" sibTransId="{AF965969-D80B-4DA8-A8D7-2604C71C3702}"/>
    <dgm:cxn modelId="{41A0157D-56CB-4B5E-8515-918F23046F78}" type="presOf" srcId="{B1B3B40F-0255-49C3-A289-F2B3A3082666}" destId="{731392C0-68D9-43E3-8046-EC1B02DC812B}" srcOrd="0" destOrd="0" presId="urn:microsoft.com/office/officeart/2005/8/layout/cycle6"/>
    <dgm:cxn modelId="{AF6F2FD6-8423-4A7B-8D69-748DEFA1D51A}" type="presParOf" srcId="{5E25604B-5864-4E45-9392-9AAEEECCCAC0}" destId="{50A5E084-53D3-4D5C-9253-144A14D9220C}" srcOrd="0" destOrd="0" presId="urn:microsoft.com/office/officeart/2005/8/layout/cycle6"/>
    <dgm:cxn modelId="{DC934632-8788-45EE-88E8-87ABD38A453A}" type="presParOf" srcId="{5E25604B-5864-4E45-9392-9AAEEECCCAC0}" destId="{12123BB6-5351-4881-9F9E-2C3281D3AA74}" srcOrd="1" destOrd="0" presId="urn:microsoft.com/office/officeart/2005/8/layout/cycle6"/>
    <dgm:cxn modelId="{1FD89122-52BA-41D0-8CF5-A24B95D0AFAB}" type="presParOf" srcId="{5E25604B-5864-4E45-9392-9AAEEECCCAC0}" destId="{7EC07D84-BCD2-443C-8FCE-946240C2E4FF}" srcOrd="2" destOrd="0" presId="urn:microsoft.com/office/officeart/2005/8/layout/cycle6"/>
    <dgm:cxn modelId="{4E5955F7-5ACC-42FD-96EF-2CC1AA80A304}" type="presParOf" srcId="{5E25604B-5864-4E45-9392-9AAEEECCCAC0}" destId="{1B730E61-2B74-4547-9AA9-551FE114779D}" srcOrd="3" destOrd="0" presId="urn:microsoft.com/office/officeart/2005/8/layout/cycle6"/>
    <dgm:cxn modelId="{613C30A9-2A33-45C1-AABF-16639BD193CD}" type="presParOf" srcId="{5E25604B-5864-4E45-9392-9AAEEECCCAC0}" destId="{3D04B820-E7A9-43FA-9D3F-14C9B6C45E19}" srcOrd="4" destOrd="0" presId="urn:microsoft.com/office/officeart/2005/8/layout/cycle6"/>
    <dgm:cxn modelId="{28FEAB66-786B-4EA9-80DD-16DFD6AB5C54}" type="presParOf" srcId="{5E25604B-5864-4E45-9392-9AAEEECCCAC0}" destId="{703141BF-81B6-47B6-A2C9-13FFFD942D5D}" srcOrd="5" destOrd="0" presId="urn:microsoft.com/office/officeart/2005/8/layout/cycle6"/>
    <dgm:cxn modelId="{15A07A3B-C00D-4501-B5BD-A97F41FB0C4A}" type="presParOf" srcId="{5E25604B-5864-4E45-9392-9AAEEECCCAC0}" destId="{D6C20F22-46E3-4C72-9B66-47460DF337A1}" srcOrd="6" destOrd="0" presId="urn:microsoft.com/office/officeart/2005/8/layout/cycle6"/>
    <dgm:cxn modelId="{BEB3F674-6429-4112-9AF5-3D77A8D3E752}" type="presParOf" srcId="{5E25604B-5864-4E45-9392-9AAEEECCCAC0}" destId="{206E8AF3-6C73-4278-8AB8-38077D795F74}" srcOrd="7" destOrd="0" presId="urn:microsoft.com/office/officeart/2005/8/layout/cycle6"/>
    <dgm:cxn modelId="{E561CDE8-C445-445C-8174-4FDB43C0C8BF}" type="presParOf" srcId="{5E25604B-5864-4E45-9392-9AAEEECCCAC0}" destId="{CAC0DDAC-5BAD-45B6-A23F-024F875C0255}" srcOrd="8" destOrd="0" presId="urn:microsoft.com/office/officeart/2005/8/layout/cycle6"/>
    <dgm:cxn modelId="{BBA0F8F7-30FA-4620-AA87-39053384D5A5}" type="presParOf" srcId="{5E25604B-5864-4E45-9392-9AAEEECCCAC0}" destId="{0E0502CD-DF48-40FD-807B-6EE128E0D42E}" srcOrd="9" destOrd="0" presId="urn:microsoft.com/office/officeart/2005/8/layout/cycle6"/>
    <dgm:cxn modelId="{DF5CD666-5587-46C9-A1FA-6B01D868205A}" type="presParOf" srcId="{5E25604B-5864-4E45-9392-9AAEEECCCAC0}" destId="{6FC95101-3F63-429C-B869-DBB9F6BD7263}" srcOrd="10" destOrd="0" presId="urn:microsoft.com/office/officeart/2005/8/layout/cycle6"/>
    <dgm:cxn modelId="{2F8EE3A4-DF32-42F8-B135-FA62FEE2B7BD}" type="presParOf" srcId="{5E25604B-5864-4E45-9392-9AAEEECCCAC0}" destId="{55E852C9-2939-46D6-9ABA-83D1AFEB4598}" srcOrd="11" destOrd="0" presId="urn:microsoft.com/office/officeart/2005/8/layout/cycle6"/>
    <dgm:cxn modelId="{770DA364-DCF7-410D-82A3-8C233E66B405}" type="presParOf" srcId="{5E25604B-5864-4E45-9392-9AAEEECCCAC0}" destId="{843C8C5E-7808-40A8-ABFC-66EF3825FA85}" srcOrd="12" destOrd="0" presId="urn:microsoft.com/office/officeart/2005/8/layout/cycle6"/>
    <dgm:cxn modelId="{78166B66-1794-4F8D-B9E1-6127AB3A2DCB}" type="presParOf" srcId="{5E25604B-5864-4E45-9392-9AAEEECCCAC0}" destId="{0825FC30-D991-4666-8237-1FCB40E3147E}" srcOrd="13" destOrd="0" presId="urn:microsoft.com/office/officeart/2005/8/layout/cycle6"/>
    <dgm:cxn modelId="{161A65C3-882B-4B38-80BD-408E18B2EB62}" type="presParOf" srcId="{5E25604B-5864-4E45-9392-9AAEEECCCAC0}" destId="{73194798-A262-43CD-A123-65A3A98EDA37}" srcOrd="14" destOrd="0" presId="urn:microsoft.com/office/officeart/2005/8/layout/cycle6"/>
    <dgm:cxn modelId="{39D58FC0-8E3D-47E7-901B-5A5ECFE28F30}" type="presParOf" srcId="{5E25604B-5864-4E45-9392-9AAEEECCCAC0}" destId="{5AA899C8-3F29-4609-BA1D-9240B49AC826}" srcOrd="15" destOrd="0" presId="urn:microsoft.com/office/officeart/2005/8/layout/cycle6"/>
    <dgm:cxn modelId="{5D5BC482-68E0-47C1-ABF6-64319C51AC07}" type="presParOf" srcId="{5E25604B-5864-4E45-9392-9AAEEECCCAC0}" destId="{036DB3EE-9C86-4664-A044-1AE28408148B}" srcOrd="16" destOrd="0" presId="urn:microsoft.com/office/officeart/2005/8/layout/cycle6"/>
    <dgm:cxn modelId="{BDB1F8D8-1B95-4511-BCC7-A0E7341AC36B}" type="presParOf" srcId="{5E25604B-5864-4E45-9392-9AAEEECCCAC0}" destId="{D987B92E-7AB9-4B98-9472-12ABC9231BD6}" srcOrd="17" destOrd="0" presId="urn:microsoft.com/office/officeart/2005/8/layout/cycle6"/>
    <dgm:cxn modelId="{92119CE4-8AA9-49E7-9243-7FA13FA8CA7B}" type="presParOf" srcId="{5E25604B-5864-4E45-9392-9AAEEECCCAC0}" destId="{5B1EFF07-4788-4AEF-860F-A16DD4765BD3}" srcOrd="18" destOrd="0" presId="urn:microsoft.com/office/officeart/2005/8/layout/cycle6"/>
    <dgm:cxn modelId="{4757582D-95BA-431E-AE82-CCB1FD5DDBF3}" type="presParOf" srcId="{5E25604B-5864-4E45-9392-9AAEEECCCAC0}" destId="{19EC0C0D-8260-44D2-B9DD-08FEA10BD3EF}" srcOrd="19" destOrd="0" presId="urn:microsoft.com/office/officeart/2005/8/layout/cycle6"/>
    <dgm:cxn modelId="{B7982FDF-BB8B-4CEA-B05E-5111B9A34B53}" type="presParOf" srcId="{5E25604B-5864-4E45-9392-9AAEEECCCAC0}" destId="{C4BB82B8-C11C-451B-B817-6072932DF883}" srcOrd="20" destOrd="0" presId="urn:microsoft.com/office/officeart/2005/8/layout/cycle6"/>
    <dgm:cxn modelId="{3D957BA1-08E7-4C08-AC28-9AF8EBCD42D2}" type="presParOf" srcId="{5E25604B-5864-4E45-9392-9AAEEECCCAC0}" destId="{85C815A4-B85E-46A1-BDE1-0B85D7E1A5EC}" srcOrd="21" destOrd="0" presId="urn:microsoft.com/office/officeart/2005/8/layout/cycle6"/>
    <dgm:cxn modelId="{41BD24E0-CB1D-406D-9854-281CE71BE17D}" type="presParOf" srcId="{5E25604B-5864-4E45-9392-9AAEEECCCAC0}" destId="{4EEE26C4-6AEE-4A16-ACE5-B0EEA2771198}" srcOrd="22" destOrd="0" presId="urn:microsoft.com/office/officeart/2005/8/layout/cycle6"/>
    <dgm:cxn modelId="{3102CBA0-E264-4A78-9F90-FD497811CF6F}" type="presParOf" srcId="{5E25604B-5864-4E45-9392-9AAEEECCCAC0}" destId="{F010B2A1-B87C-4181-8F4A-788206CDB471}" srcOrd="23" destOrd="0" presId="urn:microsoft.com/office/officeart/2005/8/layout/cycle6"/>
    <dgm:cxn modelId="{73DF8A88-4807-4E3F-A1ED-84E36B7E8813}" type="presParOf" srcId="{5E25604B-5864-4E45-9392-9AAEEECCCAC0}" destId="{12C5B925-1BC3-42ED-977A-00893239FDAD}" srcOrd="24" destOrd="0" presId="urn:microsoft.com/office/officeart/2005/8/layout/cycle6"/>
    <dgm:cxn modelId="{F884A9B6-F52A-4B9F-BF9E-C91B97AD5537}" type="presParOf" srcId="{5E25604B-5864-4E45-9392-9AAEEECCCAC0}" destId="{113644A6-4DAB-4DC9-A2F4-102DF062F523}" srcOrd="25" destOrd="0" presId="urn:microsoft.com/office/officeart/2005/8/layout/cycle6"/>
    <dgm:cxn modelId="{A8CA02A2-5CB2-4549-8958-E47A04BCE991}" type="presParOf" srcId="{5E25604B-5864-4E45-9392-9AAEEECCCAC0}" destId="{8A0E3147-F616-4A3D-B1C4-A2C8860D4BE3}" srcOrd="26" destOrd="0" presId="urn:microsoft.com/office/officeart/2005/8/layout/cycle6"/>
    <dgm:cxn modelId="{9554337E-2176-40E1-AB8A-3F2BB6ECDE27}" type="presParOf" srcId="{5E25604B-5864-4E45-9392-9AAEEECCCAC0}" destId="{731392C0-68D9-43E3-8046-EC1B02DC812B}" srcOrd="27" destOrd="0" presId="urn:microsoft.com/office/officeart/2005/8/layout/cycle6"/>
    <dgm:cxn modelId="{8D655C21-343E-4637-AF23-18EB010B1863}" type="presParOf" srcId="{5E25604B-5864-4E45-9392-9AAEEECCCAC0}" destId="{B0FB8FA7-FDC9-4F41-89F1-32427A1A5934}" srcOrd="28" destOrd="0" presId="urn:microsoft.com/office/officeart/2005/8/layout/cycle6"/>
    <dgm:cxn modelId="{3C6B7CD4-DFF3-437D-BFBB-60ABC266EBC2}" type="presParOf" srcId="{5E25604B-5864-4E45-9392-9AAEEECCCAC0}" destId="{32D63901-3051-4CC0-B2B0-B295C6BBA95D}" srcOrd="29" destOrd="0" presId="urn:microsoft.com/office/officeart/2005/8/layout/cycle6"/>
    <dgm:cxn modelId="{995582D9-019E-4439-BC20-1B0D7C6DAAF5}" type="presParOf" srcId="{5E25604B-5864-4E45-9392-9AAEEECCCAC0}" destId="{AB755D74-44AD-4A90-A666-5D9F08C745BD}" srcOrd="30" destOrd="0" presId="urn:microsoft.com/office/officeart/2005/8/layout/cycle6"/>
    <dgm:cxn modelId="{D08B22AC-145C-41F3-A451-0D54CE92F26E}" type="presParOf" srcId="{5E25604B-5864-4E45-9392-9AAEEECCCAC0}" destId="{DA296C9E-4579-4D72-9CFB-ABFDA4ACF889}" srcOrd="31" destOrd="0" presId="urn:microsoft.com/office/officeart/2005/8/layout/cycle6"/>
    <dgm:cxn modelId="{FF68065F-5111-41A8-BEB8-76DBE7C40ECB}" type="presParOf" srcId="{5E25604B-5864-4E45-9392-9AAEEECCCAC0}" destId="{967D90E5-E007-4921-A9AC-D893D3A81A08}" srcOrd="32" destOrd="0" presId="urn:microsoft.com/office/officeart/2005/8/layout/cycle6"/>
    <dgm:cxn modelId="{46E372F6-D54D-4BE5-817C-F08AAF7818E8}" type="presParOf" srcId="{5E25604B-5864-4E45-9392-9AAEEECCCAC0}" destId="{FE0B2B25-D442-4017-BA32-D74C3E75C2B4}" srcOrd="33" destOrd="0" presId="urn:microsoft.com/office/officeart/2005/8/layout/cycle6"/>
    <dgm:cxn modelId="{183DAB70-9A2C-4CFF-B40F-4CF494C3A7F6}" type="presParOf" srcId="{5E25604B-5864-4E45-9392-9AAEEECCCAC0}" destId="{330A6FFF-6D1D-47EE-987E-B168A5C13279}" srcOrd="34" destOrd="0" presId="urn:microsoft.com/office/officeart/2005/8/layout/cycle6"/>
    <dgm:cxn modelId="{2E1706DD-7F86-4A80-8A19-B663EE179886}" type="presParOf" srcId="{5E25604B-5864-4E45-9392-9AAEEECCCAC0}" destId="{64B22BF5-096D-4BA8-8453-1D2D86B22E34}" srcOrd="35" destOrd="0" presId="urn:microsoft.com/office/officeart/2005/8/layout/cycle6"/>
    <dgm:cxn modelId="{C018F388-A891-4D3D-A328-3978090F7CE3}" type="presParOf" srcId="{5E25604B-5864-4E45-9392-9AAEEECCCAC0}" destId="{21C04A19-082F-47F9-91C9-0D1C3A8FCF8F}" srcOrd="36" destOrd="0" presId="urn:microsoft.com/office/officeart/2005/8/layout/cycle6"/>
    <dgm:cxn modelId="{4AF9046D-1D6E-48FC-9341-0C8E946A8400}" type="presParOf" srcId="{5E25604B-5864-4E45-9392-9AAEEECCCAC0}" destId="{A35BF658-C9B4-4F3C-A3A0-92F0DFE6999D}" srcOrd="37" destOrd="0" presId="urn:microsoft.com/office/officeart/2005/8/layout/cycle6"/>
    <dgm:cxn modelId="{589940FD-C14F-46AA-B336-E9FE521CCB31}" type="presParOf" srcId="{5E25604B-5864-4E45-9392-9AAEEECCCAC0}" destId="{3DF97980-A02F-4A3E-AD00-B21C7ABD2BF9}" srcOrd="38" destOrd="0" presId="urn:microsoft.com/office/officeart/2005/8/layout/cycle6"/>
    <dgm:cxn modelId="{E3CD7973-1545-45E9-9DDC-C15231D546AB}" type="presParOf" srcId="{5E25604B-5864-4E45-9392-9AAEEECCCAC0}" destId="{E4834D66-8D7B-440A-9E58-83DB01517C01}" srcOrd="39" destOrd="0" presId="urn:microsoft.com/office/officeart/2005/8/layout/cycle6"/>
    <dgm:cxn modelId="{48DE16FA-E64D-436E-82E2-90F6E4173B14}" type="presParOf" srcId="{5E25604B-5864-4E45-9392-9AAEEECCCAC0}" destId="{C0F272D8-C67B-4642-8476-118988FA2DDD}" srcOrd="40" destOrd="0" presId="urn:microsoft.com/office/officeart/2005/8/layout/cycle6"/>
    <dgm:cxn modelId="{57EB1EB5-5CAD-440C-8242-9A43550E374C}" type="presParOf" srcId="{5E25604B-5864-4E45-9392-9AAEEECCCAC0}" destId="{6CB1F21D-1625-4E71-80CB-53CC82A7BE2D}" srcOrd="4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0.01639</cdr:x>
      <cdr:y>0.026</cdr:y>
    </cdr:from>
    <cdr:to>
      <cdr:x>0.09836</cdr:x>
      <cdr:y>0.06499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144016" y="144015"/>
          <a:ext cx="720080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000" b="1" dirty="0" smtClean="0">
              <a:solidFill>
                <a:srgbClr val="001343"/>
              </a:solidFill>
              <a:latin typeface="Calibri" panose="020F0502020204030204" pitchFamily="34" charset="0"/>
            </a:rPr>
            <a:t>v tis. Kč</a:t>
          </a:r>
          <a:endParaRPr lang="cs-CZ" sz="1000" b="1" dirty="0">
            <a:solidFill>
              <a:srgbClr val="001343"/>
            </a:solidFill>
            <a:latin typeface="Calibri" panose="020F0502020204030204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0" tIns="47775" rIns="95550" bIns="47775" numCol="1" anchor="t" anchorCtr="0" compatLnSpc="1">
            <a:prstTxWarp prst="textNoShape">
              <a:avLst/>
            </a:prstTxWarp>
          </a:bodyPr>
          <a:lstStyle>
            <a:lvl1pPr defTabSz="955623">
              <a:defRPr sz="1200">
                <a:latin typeface="Futura T O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0" tIns="47775" rIns="95550" bIns="47775" numCol="1" anchor="t" anchorCtr="0" compatLnSpc="1">
            <a:prstTxWarp prst="textNoShape">
              <a:avLst/>
            </a:prstTxWarp>
          </a:bodyPr>
          <a:lstStyle>
            <a:lvl1pPr algn="r" defTabSz="955623">
              <a:defRPr sz="1200">
                <a:latin typeface="Futura T OT"/>
                <a:cs typeface="+mn-cs"/>
              </a:defRPr>
            </a:lvl1pPr>
          </a:lstStyle>
          <a:p>
            <a:pPr>
              <a:defRPr/>
            </a:pPr>
            <a:fld id="{43AA3E42-18A1-43E8-A6FD-9A34195E1BEB}" type="datetimeFigureOut">
              <a:rPr lang="cs-CZ"/>
              <a:pPr>
                <a:defRPr/>
              </a:pPr>
              <a:t>6.2.2015</a:t>
            </a:fld>
            <a:endParaRPr lang="cs-CZ"/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0" tIns="47775" rIns="95550" bIns="47775" numCol="1" anchor="b" anchorCtr="0" compatLnSpc="1">
            <a:prstTxWarp prst="textNoShape">
              <a:avLst/>
            </a:prstTxWarp>
          </a:bodyPr>
          <a:lstStyle>
            <a:lvl1pPr defTabSz="955623">
              <a:defRPr sz="1200">
                <a:latin typeface="Futura T O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31338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0" tIns="47775" rIns="95550" bIns="47775" numCol="1" anchor="b" anchorCtr="0" compatLnSpc="1">
            <a:prstTxWarp prst="textNoShape">
              <a:avLst/>
            </a:prstTxWarp>
          </a:bodyPr>
          <a:lstStyle>
            <a:lvl1pPr algn="r" defTabSz="955623">
              <a:defRPr sz="1200">
                <a:latin typeface="Futura T OT"/>
                <a:cs typeface="+mn-cs"/>
              </a:defRPr>
            </a:lvl1pPr>
          </a:lstStyle>
          <a:p>
            <a:pPr>
              <a:defRPr/>
            </a:pPr>
            <a:fld id="{08193A8A-5900-4946-A896-4F73D0BACD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9761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1"/>
            <a:ext cx="29464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0" tIns="47775" rIns="95550" bIns="47775" numCol="1" anchor="t" anchorCtr="0" compatLnSpc="1">
            <a:prstTxWarp prst="textNoShape">
              <a:avLst/>
            </a:prstTxWarp>
          </a:bodyPr>
          <a:lstStyle>
            <a:lvl1pPr defTabSz="955623">
              <a:defRPr sz="120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3849688" y="1"/>
            <a:ext cx="29464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0" tIns="47775" rIns="95550" bIns="47775" numCol="1" anchor="t" anchorCtr="0" compatLnSpc="1">
            <a:prstTxWarp prst="textNoShape">
              <a:avLst/>
            </a:prstTxWarp>
          </a:bodyPr>
          <a:lstStyle>
            <a:lvl1pPr algn="r" defTabSz="955623">
              <a:defRPr sz="120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A57B60E5-7524-4CC6-BC00-7926B8CF8E24}" type="datetimeFigureOut">
              <a:rPr lang="cs-CZ"/>
              <a:pPr>
                <a:defRPr/>
              </a:pPr>
              <a:t>6.2.2015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211" tIns="44106" rIns="88211" bIns="44106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4"/>
            <a:ext cx="5438775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0" tIns="47775" rIns="95550" bIns="47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431338"/>
            <a:ext cx="29464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0" tIns="47775" rIns="95550" bIns="47775" numCol="1" anchor="b" anchorCtr="0" compatLnSpc="1">
            <a:prstTxWarp prst="textNoShape">
              <a:avLst/>
            </a:prstTxWarp>
          </a:bodyPr>
          <a:lstStyle>
            <a:lvl1pPr defTabSz="955623">
              <a:defRPr sz="120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31338"/>
            <a:ext cx="29464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550" tIns="47775" rIns="95550" bIns="47775" numCol="1" anchor="b" anchorCtr="0" compatLnSpc="1">
            <a:prstTxWarp prst="textNoShape">
              <a:avLst/>
            </a:prstTxWarp>
          </a:bodyPr>
          <a:lstStyle>
            <a:lvl1pPr algn="r" defTabSz="955623">
              <a:defRPr sz="120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4534C0D4-27C5-4B2B-A57D-64DAB1ACA8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2763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1pPr>
            <a:lvl2pPr marL="742950" indent="-28575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2pPr>
            <a:lvl3pPr marL="1143000" indent="-22860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3pPr>
            <a:lvl4pPr marL="1600200" indent="-22860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4pPr>
            <a:lvl5pPr marL="2057400" indent="-22860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5pPr>
            <a:lvl6pPr marL="25146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6pPr>
            <a:lvl7pPr marL="29718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7pPr>
            <a:lvl8pPr marL="34290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8pPr>
            <a:lvl9pPr marL="38862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9pPr>
          </a:lstStyle>
          <a:p>
            <a:pPr eaLnBrk="1" hangingPunct="1">
              <a:defRPr/>
            </a:pPr>
            <a:fld id="{34085D83-2B1C-48FA-9176-2C49A47F0323}" type="slidenum">
              <a:rPr lang="cs-CZ" altLang="cs-CZ" sz="1200" smtClean="0">
                <a:solidFill>
                  <a:schemeClr val="tx1"/>
                </a:solidFill>
                <a:latin typeface="Arial" charset="0"/>
              </a:rPr>
              <a:pPr eaLnBrk="1" hangingPunct="1">
                <a:defRPr/>
              </a:pPr>
              <a:t>30</a:t>
            </a:fld>
            <a:endParaRPr lang="cs-CZ" altLang="cs-CZ" sz="1200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1pPr>
            <a:lvl2pPr marL="742950" indent="-28575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2pPr>
            <a:lvl3pPr marL="1143000" indent="-22860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3pPr>
            <a:lvl4pPr marL="1600200" indent="-22860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4pPr>
            <a:lvl5pPr marL="2057400" indent="-228600" defTabSz="954088" eaLnBrk="0" hangingPunct="0">
              <a:defRPr sz="1600">
                <a:solidFill>
                  <a:schemeClr val="bg2"/>
                </a:solidFill>
                <a:latin typeface="Futura T OT" pitchFamily="50" charset="0"/>
              </a:defRPr>
            </a:lvl5pPr>
            <a:lvl6pPr marL="25146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6pPr>
            <a:lvl7pPr marL="29718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7pPr>
            <a:lvl8pPr marL="34290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8pPr>
            <a:lvl9pPr marL="38862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Futura T OT" pitchFamily="50" charset="0"/>
              </a:defRPr>
            </a:lvl9pPr>
          </a:lstStyle>
          <a:p>
            <a:pPr eaLnBrk="1" hangingPunct="1">
              <a:defRPr/>
            </a:pPr>
            <a:fld id="{34085D83-2B1C-48FA-9176-2C49A47F0323}" type="slidenum">
              <a:rPr lang="cs-CZ" altLang="cs-CZ" sz="1200" smtClean="0">
                <a:solidFill>
                  <a:schemeClr val="tx1"/>
                </a:solidFill>
                <a:latin typeface="Arial" charset="0"/>
              </a:rPr>
              <a:pPr eaLnBrk="1" hangingPunct="1">
                <a:defRPr/>
              </a:pPr>
              <a:t>32</a:t>
            </a:fld>
            <a:endParaRPr lang="cs-CZ" altLang="cs-CZ" sz="1200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 baseline="0">
                <a:solidFill>
                  <a:srgbClr val="004788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8B42-D0D8-4CE4-BEFE-D8A4C1A0EC1B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03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Wingdings" pitchFamily="2" charset="2"/>
              <a:buChar char="§"/>
              <a:defRPr/>
            </a:lvl3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F15D7-8DF3-4117-A3D8-1F4E288BEF55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686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 baseline="0">
                <a:solidFill>
                  <a:srgbClr val="004788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0B6A4-454D-4125-A5B4-0C081472AE64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8134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43808" y="-2628"/>
            <a:ext cx="6310461" cy="90871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8FECC-5E1F-4942-8BEF-725CB9BCD527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052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2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2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D8C67-E993-4206-A87B-B894F61D6C41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1989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58258-A4B0-48A9-9EB7-3ADE0472A347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415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8FDD1-0D43-40B9-8256-C62A2714720C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068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52736"/>
            <a:ext cx="3008313" cy="8640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52737"/>
            <a:ext cx="5111751" cy="5073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916833"/>
            <a:ext cx="3008313" cy="420933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B131E-22A0-40F9-AC4E-40D8A15B2150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0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124745"/>
            <a:ext cx="5486400" cy="360283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FE071-B535-4BB1-8E0A-C5EB567FB0A6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55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97A91-C844-4CBB-B058-5D1E23C00D37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879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124745"/>
            <a:ext cx="2057400" cy="500141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24745"/>
            <a:ext cx="6019800" cy="500141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634C2-9D19-46B4-9FCA-980359090D86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65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100000">
              <a:schemeClr val="bg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79" b="19502"/>
          <a:stretch>
            <a:fillRect/>
          </a:stretch>
        </p:blipFill>
        <p:spPr bwMode="auto">
          <a:xfrm>
            <a:off x="4700588" y="2376488"/>
            <a:ext cx="4443412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0" y="-26988"/>
            <a:ext cx="9144000" cy="952501"/>
          </a:xfrm>
          <a:prstGeom prst="rect">
            <a:avLst/>
          </a:prstGeom>
          <a:solidFill>
            <a:srgbClr val="001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dirty="0"/>
          </a:p>
        </p:txBody>
      </p:sp>
      <p:sp>
        <p:nvSpPr>
          <p:cNvPr id="102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2916238" y="0"/>
            <a:ext cx="62134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pic>
        <p:nvPicPr>
          <p:cNvPr id="1029" name="Obrázek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26988"/>
            <a:ext cx="3494088" cy="29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196975"/>
            <a:ext cx="821848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9250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637F0B-97D9-46EE-8E82-3855AA1B8C7C}" type="datetimeFigureOut">
              <a:rPr lang="cs-CZ"/>
              <a:pPr>
                <a:defRPr/>
              </a:pPr>
              <a:t>6.2.2015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795963" y="6381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1">
                    <a:lumMod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pic>
        <p:nvPicPr>
          <p:cNvPr id="1033" name="Obrázek 1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"/>
            <a:ext cx="22034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000" kern="1200">
          <a:solidFill>
            <a:srgbClr val="0070C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5pPr>
      <a:lvl6pPr marL="457200" algn="ctr" rtl="0" fontAlgn="base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6pPr>
      <a:lvl7pPr marL="914400" algn="ctr" rtl="0" fontAlgn="base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7pPr>
      <a:lvl8pPr marL="1371600" algn="ctr" rtl="0" fontAlgn="base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8pPr>
      <a:lvl9pPr marL="1828800" algn="ctr" rtl="0" fontAlgn="base">
        <a:spcBef>
          <a:spcPct val="0"/>
        </a:spcBef>
        <a:spcAft>
          <a:spcPct val="0"/>
        </a:spcAft>
        <a:defRPr sz="3000">
          <a:solidFill>
            <a:srgbClr val="0070C0"/>
          </a:solidFill>
          <a:latin typeface="Futura T OT Demi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kern="1200">
          <a:solidFill>
            <a:srgbClr val="00134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001343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001343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1343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13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$ti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25538"/>
            <a:ext cx="4537075" cy="303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611188" y="4437063"/>
            <a:ext cx="81375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Wingdings" pitchFamily="2" charset="2"/>
              <a:buChar char="§"/>
              <a:defRPr sz="2800">
                <a:solidFill>
                  <a:srgbClr val="001343"/>
                </a:solidFill>
                <a:latin typeface="Futura T OT" pitchFamily="50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•"/>
              <a:defRPr sz="2600">
                <a:solidFill>
                  <a:srgbClr val="001343"/>
                </a:solidFill>
                <a:latin typeface="Futura T OT" pitchFamily="50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rgbClr val="001343"/>
                </a:solidFill>
                <a:latin typeface="Futura T OT" pitchFamily="50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001343"/>
                </a:solidFill>
                <a:latin typeface="Futura T OT" pitchFamily="50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en-US" altLang="cs-CZ" sz="3600" b="1" dirty="0" err="1">
                <a:latin typeface="Calibri" pitchFamily="34" charset="0"/>
              </a:rPr>
              <a:t>Grantov</a:t>
            </a:r>
            <a:r>
              <a:rPr lang="cs-CZ" altLang="cs-CZ" sz="3600" b="1" dirty="0">
                <a:latin typeface="Calibri" pitchFamily="34" charset="0"/>
              </a:rPr>
              <a:t>á agentura České republiky:</a:t>
            </a:r>
            <a:br>
              <a:rPr lang="cs-CZ" altLang="cs-CZ" sz="3600" b="1" dirty="0">
                <a:latin typeface="Calibri" pitchFamily="34" charset="0"/>
              </a:rPr>
            </a:br>
            <a:r>
              <a:rPr lang="cs-CZ" altLang="cs-CZ" b="1" dirty="0">
                <a:latin typeface="Calibri" pitchFamily="34" charset="0"/>
              </a:rPr>
              <a:t>profil organizace </a:t>
            </a:r>
            <a:r>
              <a:rPr lang="cs-CZ" altLang="cs-CZ" b="1" dirty="0" smtClean="0">
                <a:latin typeface="Calibri" pitchFamily="34" charset="0"/>
              </a:rPr>
              <a:t>a </a:t>
            </a:r>
            <a:r>
              <a:rPr lang="cs-CZ" altLang="cs-CZ" b="1" dirty="0">
                <a:latin typeface="Calibri" pitchFamily="34" charset="0"/>
              </a:rPr>
              <a:t>současná situace</a:t>
            </a:r>
            <a:br>
              <a:rPr lang="cs-CZ" altLang="cs-CZ" b="1" dirty="0">
                <a:latin typeface="Calibri" pitchFamily="34" charset="0"/>
              </a:rPr>
            </a:br>
            <a:r>
              <a:rPr lang="cs-CZ" altLang="cs-CZ" sz="2400" b="1" dirty="0">
                <a:latin typeface="Calibri" pitchFamily="34" charset="0"/>
              </a:rPr>
              <a:t/>
            </a:r>
            <a:br>
              <a:rPr lang="cs-CZ" altLang="cs-CZ" sz="2400" b="1" dirty="0">
                <a:latin typeface="Calibri" pitchFamily="34" charset="0"/>
              </a:rPr>
            </a:br>
            <a:r>
              <a:rPr lang="cs-CZ" altLang="cs-CZ" sz="2000" b="1" dirty="0">
                <a:latin typeface="Calibri" pitchFamily="34" charset="0"/>
              </a:rPr>
              <a:t>Ivan Netuka</a:t>
            </a:r>
            <a:br>
              <a:rPr lang="cs-CZ" altLang="cs-CZ" sz="2000" b="1" dirty="0">
                <a:latin typeface="Calibri" pitchFamily="34" charset="0"/>
              </a:rPr>
            </a:br>
            <a:r>
              <a:rPr lang="cs-CZ" altLang="cs-CZ" sz="2000" b="1" dirty="0">
                <a:latin typeface="Calibri" pitchFamily="34" charset="0"/>
              </a:rPr>
              <a:t>předseda GA ČR</a:t>
            </a:r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altLang="cs-CZ" b="1" dirty="0">
                <a:latin typeface="Calibri" pitchFamily="34" charset="0"/>
              </a:rPr>
              <a:t> </a:t>
            </a:r>
            <a:r>
              <a:rPr lang="cs-CZ" altLang="cs-CZ" b="1" dirty="0"/>
              <a:t/>
            </a:r>
            <a:br>
              <a:rPr lang="cs-CZ" altLang="cs-CZ" b="1" dirty="0"/>
            </a:br>
            <a:endParaRPr lang="cs-CZ" alt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Agenda</a:t>
            </a:r>
            <a:r>
              <a:rPr lang="cs-CZ" altLang="cs-CZ" sz="2800" b="1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prezentace</a:t>
            </a:r>
            <a:endParaRPr lang="cs-CZ" altLang="cs-CZ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US" sz="2400" dirty="0" smtClean="0">
                <a:latin typeface="Calibri" panose="020F0502020204030204" pitchFamily="34" charset="0"/>
              </a:rPr>
              <a:t>Role GA </a:t>
            </a:r>
            <a:r>
              <a:rPr lang="cs-CZ" sz="2400" dirty="0" smtClean="0">
                <a:latin typeface="Calibri" panose="020F0502020204030204" pitchFamily="34" charset="0"/>
              </a:rPr>
              <a:t>ČR ve financování základního výzkumu</a:t>
            </a:r>
          </a:p>
          <a:p>
            <a:pPr>
              <a:spcBef>
                <a:spcPts val="18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základní </a:t>
            </a:r>
            <a:r>
              <a:rPr lang="cs-CZ" sz="2400" dirty="0">
                <a:latin typeface="Calibri" panose="020F0502020204030204" pitchFamily="34" charset="0"/>
              </a:rPr>
              <a:t>údaje </a:t>
            </a:r>
          </a:p>
          <a:p>
            <a:pPr>
              <a:spcBef>
                <a:spcPts val="18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k výsledkům veřejné soutěže na rok 2015</a:t>
            </a:r>
          </a:p>
          <a:p>
            <a:pPr>
              <a:spcBef>
                <a:spcPts val="18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aktuální </a:t>
            </a:r>
            <a:r>
              <a:rPr lang="cs-CZ" sz="2400" dirty="0">
                <a:latin typeface="Calibri" panose="020F0502020204030204" pitchFamily="34" charset="0"/>
              </a:rPr>
              <a:t>problémy a </a:t>
            </a:r>
            <a:r>
              <a:rPr lang="cs-CZ" sz="2400" dirty="0" smtClean="0">
                <a:latin typeface="Calibri" panose="020F0502020204030204" pitchFamily="34" charset="0"/>
              </a:rPr>
              <a:t>změny 2015</a:t>
            </a:r>
          </a:p>
          <a:p>
            <a:pPr>
              <a:spcBef>
                <a:spcPts val="18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perspektivní témata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Profil organizace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založena v roce 1993 vládou České republiky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n</a:t>
            </a:r>
            <a:r>
              <a:rPr lang="cs-CZ" sz="2400" dirty="0" smtClean="0">
                <a:latin typeface="Calibri" panose="020F0502020204030204" pitchFamily="34" charset="0"/>
              </a:rPr>
              <a:t>ezávislá státní instituce se statutem organizační složky státu*</a:t>
            </a:r>
          </a:p>
          <a:p>
            <a:pPr marL="0" indent="0">
              <a:spcBef>
                <a:spcPts val="1200"/>
              </a:spcBef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* Zákon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130, § 36: (2)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Grantová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agentura České republiky zabezpečuje </a:t>
            </a:r>
            <a:endParaRPr lang="cs-CZ" alt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457200" indent="-457200">
              <a:spcBef>
                <a:spcPts val="0"/>
              </a:spcBef>
              <a:buFont typeface="Wingdings" pitchFamily="2" charset="2"/>
              <a:buAutoNum type="alphaLcParenR"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přípravu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 realizaci skupin grantových projektů a dalších aktivit v oblasti základního výzkumu včetně veřejných soutěží ve výzkumu, vývoji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 inovacích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na podporu grantových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projektů,</a:t>
            </a:r>
          </a:p>
          <a:p>
            <a:pPr marL="457200" indent="-457200">
              <a:spcBef>
                <a:spcPts val="0"/>
              </a:spcBef>
              <a:buFont typeface="Wingdings" pitchFamily="2" charset="2"/>
              <a:buAutoNum type="alphaLcParenR"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hodnocení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 výběr návrhů grantových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projektů,</a:t>
            </a:r>
          </a:p>
          <a:p>
            <a:pPr marL="457200" indent="-457200">
              <a:spcBef>
                <a:spcPts val="0"/>
              </a:spcBef>
              <a:buFont typeface="Wingdings" pitchFamily="2" charset="2"/>
              <a:buAutoNum type="alphaLcParenR"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poskytování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účelové podpory grantových projektů na základě smluv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 poskytnutí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podpory nebo rozhodnutí o poskytnutí podpory, </a:t>
            </a:r>
            <a:endParaRPr lang="cs-CZ" alt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457200" indent="-457200">
              <a:spcBef>
                <a:spcPts val="0"/>
              </a:spcBef>
              <a:buFont typeface="Wingdings" pitchFamily="2" charset="2"/>
              <a:buAutoNum type="alphaLcParenR"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kontrolu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plnění smluv o poskytnutí podpory nebo rozhodnutí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 poskytnutí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podpory a čerpání účelové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podpory,</a:t>
            </a:r>
          </a:p>
          <a:p>
            <a:pPr marL="457200" indent="-457200">
              <a:spcBef>
                <a:spcPts val="0"/>
              </a:spcBef>
              <a:buFont typeface="Wingdings" pitchFamily="2" charset="2"/>
              <a:buAutoNum type="alphaLcParenR"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hodnocení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 kontrolu průběhu řešení a plnění cílů grantových projektů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 kontrolu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jimi dosažených </a:t>
            </a: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výsledků,…</a:t>
            </a:r>
            <a:endParaRPr lang="cs-CZ" sz="2000" dirty="0" smtClean="0"/>
          </a:p>
        </p:txBody>
      </p:sp>
      <p:cxnSp>
        <p:nvCxnSpPr>
          <p:cNvPr id="4" name="Přímá spojnice 3"/>
          <p:cNvCxnSpPr/>
          <p:nvPr/>
        </p:nvCxnSpPr>
        <p:spPr>
          <a:xfrm>
            <a:off x="250825" y="2565400"/>
            <a:ext cx="8569325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Profil organizace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podporuje základní vědecký výzkum v ČR napříč všemi vědeckými obory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z</a:t>
            </a:r>
            <a:r>
              <a:rPr lang="cs-CZ" sz="2400" dirty="0" smtClean="0">
                <a:latin typeface="Calibri" panose="020F0502020204030204" pitchFamily="34" charset="0"/>
              </a:rPr>
              <a:t>ahrnuje všechny oblasti základního výzkumu</a:t>
            </a:r>
          </a:p>
          <a:p>
            <a:pPr>
              <a:spcBef>
                <a:spcPts val="1200"/>
              </a:spcBef>
              <a:defRPr/>
            </a:pPr>
            <a:r>
              <a:rPr lang="cs-CZ" altLang="cs-CZ" sz="2400" dirty="0">
                <a:latin typeface="Calibri" panose="020F0502020204030204" pitchFamily="34" charset="0"/>
              </a:rPr>
              <a:t>p</a:t>
            </a:r>
            <a:r>
              <a:rPr lang="cs-CZ" altLang="cs-CZ" sz="2400" dirty="0" smtClean="0">
                <a:latin typeface="Calibri" panose="020F0502020204030204" pitchFamily="34" charset="0"/>
              </a:rPr>
              <a:t>oskytuje účelovou podporu na řešení vědeckých projektů  (</a:t>
            </a:r>
            <a:r>
              <a:rPr lang="cs-CZ" altLang="cs-CZ" sz="2400" i="1" dirty="0" err="1" smtClean="0">
                <a:latin typeface="Calibri" panose="020F0502020204030204" pitchFamily="34" charset="0"/>
              </a:rPr>
              <a:t>bottom</a:t>
            </a:r>
            <a:r>
              <a:rPr lang="cs-CZ" altLang="cs-CZ" sz="2400" i="1" dirty="0" smtClean="0">
                <a:latin typeface="Calibri" panose="020F0502020204030204" pitchFamily="34" charset="0"/>
              </a:rPr>
              <a:t>–up </a:t>
            </a:r>
            <a:r>
              <a:rPr lang="cs-CZ" altLang="cs-CZ" sz="2400" i="1" dirty="0" err="1" smtClean="0">
                <a:latin typeface="Calibri" panose="020F0502020204030204" pitchFamily="34" charset="0"/>
              </a:rPr>
              <a:t>principle</a:t>
            </a:r>
            <a:r>
              <a:rPr lang="cs-CZ" altLang="cs-CZ" sz="2400" dirty="0" smtClean="0">
                <a:latin typeface="Calibri" panose="020F0502020204030204" pitchFamily="34" charset="0"/>
              </a:rPr>
              <a:t>) s vysokým potenciálem pro dosažení výsledků mezinárodní úrovně</a:t>
            </a:r>
          </a:p>
          <a:p>
            <a:pPr>
              <a:spcBef>
                <a:spcPts val="1200"/>
              </a:spcBef>
              <a:defRPr/>
            </a:pPr>
            <a:r>
              <a:rPr lang="cs-CZ" altLang="cs-CZ" sz="2400" dirty="0">
                <a:latin typeface="Calibri" panose="020F0502020204030204" pitchFamily="34" charset="0"/>
              </a:rPr>
              <a:t>j</a:t>
            </a:r>
            <a:r>
              <a:rPr lang="cs-CZ" altLang="cs-CZ" sz="2400" dirty="0" smtClean="0">
                <a:latin typeface="Calibri" panose="020F0502020204030204" pitchFamily="34" charset="0"/>
              </a:rPr>
              <a:t>e financována ze </a:t>
            </a:r>
            <a:r>
              <a:rPr lang="cs-CZ" altLang="cs-CZ" sz="2400" b="1" dirty="0" smtClean="0">
                <a:latin typeface="Calibri" panose="020F0502020204030204" pitchFamily="34" charset="0"/>
              </a:rPr>
              <a:t>samostatné kapitoly </a:t>
            </a:r>
            <a:r>
              <a:rPr lang="cs-CZ" altLang="cs-CZ" sz="2400" dirty="0" smtClean="0">
                <a:latin typeface="Calibri" panose="020F0502020204030204" pitchFamily="34" charset="0"/>
              </a:rPr>
              <a:t>státního rozpočtu; jiné zdroje financování jsou také možné</a:t>
            </a:r>
          </a:p>
          <a:p>
            <a:pPr>
              <a:spcBef>
                <a:spcPts val="1200"/>
              </a:spcBef>
              <a:defRPr/>
            </a:pPr>
            <a:r>
              <a:rPr lang="cs-CZ" altLang="cs-CZ" sz="2400" dirty="0">
                <a:latin typeface="Calibri" panose="020F0502020204030204" pitchFamily="34" charset="0"/>
              </a:rPr>
              <a:t>p</a:t>
            </a:r>
            <a:r>
              <a:rPr lang="cs-CZ" altLang="cs-CZ" sz="2400" dirty="0" smtClean="0">
                <a:latin typeface="Calibri" panose="020F0502020204030204" pitchFamily="34" charset="0"/>
              </a:rPr>
              <a:t>osuzovací proces na základě „peer </a:t>
            </a:r>
            <a:r>
              <a:rPr lang="cs-CZ" altLang="cs-CZ" sz="2400" dirty="0" err="1" smtClean="0">
                <a:latin typeface="Calibri" panose="020F0502020204030204" pitchFamily="34" charset="0"/>
              </a:rPr>
              <a:t>review</a:t>
            </a:r>
            <a:r>
              <a:rPr lang="cs-CZ" altLang="cs-CZ" sz="2400" dirty="0" smtClean="0">
                <a:latin typeface="Calibri" panose="020F0502020204030204" pitchFamily="34" charset="0"/>
              </a:rPr>
              <a:t>“ systému</a:t>
            </a:r>
          </a:p>
          <a:p>
            <a:pPr>
              <a:spcBef>
                <a:spcPts val="1200"/>
              </a:spcBef>
              <a:defRPr/>
            </a:pPr>
            <a:endParaRPr lang="cs-CZ" sz="2400" dirty="0" smtClean="0"/>
          </a:p>
          <a:p>
            <a:pPr marL="0" indent="0">
              <a:spcBef>
                <a:spcPts val="1200"/>
              </a:spcBef>
              <a:buFont typeface="Wingdings" pitchFamily="2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Vědní obory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300" dirty="0" smtClean="0">
                <a:latin typeface="Calibri" panose="020F0502020204030204" pitchFamily="34" charset="0"/>
              </a:rPr>
              <a:t>podpora </a:t>
            </a:r>
            <a:r>
              <a:rPr lang="cs-CZ" sz="2300" dirty="0">
                <a:latin typeface="Calibri" panose="020F0502020204030204" pitchFamily="34" charset="0"/>
              </a:rPr>
              <a:t>je rozdělena do pěti základních oborů (oborových komisí):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 	OK1 – technické vědy, </a:t>
            </a:r>
            <a:endParaRPr lang="cs-CZ" sz="2300" dirty="0" smtClean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</a:t>
            </a:r>
            <a:r>
              <a:rPr lang="cs-CZ" sz="2300" dirty="0" smtClean="0">
                <a:latin typeface="Calibri" panose="020F0502020204030204" pitchFamily="34" charset="0"/>
              </a:rPr>
              <a:t>	prof</a:t>
            </a:r>
            <a:r>
              <a:rPr lang="cs-CZ" sz="2300" dirty="0">
                <a:latin typeface="Calibri" panose="020F0502020204030204" pitchFamily="34" charset="0"/>
              </a:rPr>
              <a:t>. RNDr. Bohuslav Gaš, CSc.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OK2 – vědy o neživé </a:t>
            </a:r>
            <a:r>
              <a:rPr lang="cs-CZ" sz="2300" dirty="0" smtClean="0">
                <a:latin typeface="Calibri" panose="020F0502020204030204" pitchFamily="34" charset="0"/>
              </a:rPr>
              <a:t>přírodě,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</a:t>
            </a:r>
            <a:r>
              <a:rPr lang="cs-CZ" sz="2300" dirty="0" smtClean="0">
                <a:latin typeface="Calibri" panose="020F0502020204030204" pitchFamily="34" charset="0"/>
              </a:rPr>
              <a:t>	</a:t>
            </a:r>
            <a:r>
              <a:rPr lang="sv-SE" sz="2300" dirty="0" smtClean="0">
                <a:latin typeface="Calibri" panose="020F0502020204030204" pitchFamily="34" charset="0"/>
              </a:rPr>
              <a:t>prof</a:t>
            </a:r>
            <a:r>
              <a:rPr lang="sv-SE" sz="2300" dirty="0">
                <a:latin typeface="Calibri" panose="020F0502020204030204" pitchFamily="34" charset="0"/>
              </a:rPr>
              <a:t>. RNDr. Ivan Netuka, DrSc.</a:t>
            </a:r>
            <a:endParaRPr lang="cs-CZ" sz="23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OK3 – lékařské a biologické </a:t>
            </a:r>
            <a:r>
              <a:rPr lang="cs-CZ" sz="2300" dirty="0" smtClean="0">
                <a:latin typeface="Calibri" panose="020F0502020204030204" pitchFamily="34" charset="0"/>
              </a:rPr>
              <a:t>vědy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	prof. MUDr. Cyril </a:t>
            </a:r>
            <a:r>
              <a:rPr lang="cs-CZ" sz="2300" dirty="0" err="1">
                <a:latin typeface="Calibri" panose="020F0502020204030204" pitchFamily="34" charset="0"/>
              </a:rPr>
              <a:t>Höschl</a:t>
            </a:r>
            <a:r>
              <a:rPr lang="cs-CZ" sz="2300" dirty="0">
                <a:latin typeface="Calibri" panose="020F0502020204030204" pitchFamily="34" charset="0"/>
              </a:rPr>
              <a:t>, DrSc., </a:t>
            </a:r>
            <a:r>
              <a:rPr lang="cs-CZ" sz="2300" dirty="0" err="1">
                <a:latin typeface="Calibri" panose="020F0502020204030204" pitchFamily="34" charset="0"/>
              </a:rPr>
              <a:t>FRCPsych</a:t>
            </a:r>
            <a:r>
              <a:rPr lang="cs-CZ" sz="2300" dirty="0">
                <a:latin typeface="Calibri" panose="020F0502020204030204" pitchFamily="34" charset="0"/>
              </a:rPr>
              <a:t>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OK4 – společenské a humanitní </a:t>
            </a:r>
            <a:r>
              <a:rPr lang="cs-CZ" sz="2300" dirty="0" smtClean="0">
                <a:latin typeface="Calibri" panose="020F0502020204030204" pitchFamily="34" charset="0"/>
              </a:rPr>
              <a:t>vědy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	prof. Ing. Stanislava Hronová, CSc., </a:t>
            </a:r>
            <a:r>
              <a:rPr lang="cs-CZ" sz="2300" dirty="0" smtClean="0">
                <a:latin typeface="Calibri" panose="020F0502020204030204" pitchFamily="34" charset="0"/>
              </a:rPr>
              <a:t>dr. h. c</a:t>
            </a:r>
            <a:r>
              <a:rPr lang="cs-CZ" sz="2300" dirty="0">
                <a:latin typeface="Calibri" panose="020F0502020204030204" pitchFamily="34" charset="0"/>
              </a:rPr>
              <a:t>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OK5 – zemědělské a biologicko-environmentální </a:t>
            </a:r>
            <a:r>
              <a:rPr lang="cs-CZ" sz="2300" dirty="0" smtClean="0">
                <a:latin typeface="Calibri" panose="020F0502020204030204" pitchFamily="34" charset="0"/>
              </a:rPr>
              <a:t>vědy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300" dirty="0">
                <a:latin typeface="Calibri" panose="020F0502020204030204" pitchFamily="34" charset="0"/>
              </a:rPr>
              <a:t>		prof. Ing. Otomar Linhart, DrSc. </a:t>
            </a:r>
          </a:p>
          <a:p>
            <a:pPr>
              <a:defRPr/>
            </a:pPr>
            <a:endParaRPr lang="cs-CZ" altLang="cs-CZ" sz="2400" dirty="0" smtClean="0"/>
          </a:p>
          <a:p>
            <a:pPr>
              <a:defRPr/>
            </a:pP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Organizační struktura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2832100" y="33338"/>
            <a:ext cx="62134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000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0070C0"/>
                </a:solidFill>
                <a:latin typeface="Futura T OT Demi"/>
              </a:defRPr>
            </a:lvl9pPr>
          </a:lstStyle>
          <a:p>
            <a:pPr algn="r"/>
            <a:endParaRPr lang="cs-CZ" altLang="cs-CZ" sz="2800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Obdélník 5"/>
          <p:cNvSpPr>
            <a:spLocks/>
          </p:cNvSpPr>
          <p:nvPr/>
        </p:nvSpPr>
        <p:spPr>
          <a:xfrm>
            <a:off x="1871550" y="981373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18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Rada pro výzkum, vývoj a inovace 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7" name="Obdélník 6"/>
          <p:cNvSpPr>
            <a:spLocks/>
          </p:cNvSpPr>
          <p:nvPr/>
        </p:nvSpPr>
        <p:spPr>
          <a:xfrm>
            <a:off x="1860550" y="3985612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800"/>
              </a:spcBef>
              <a:spcAft>
                <a:spcPts val="10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Úsek sekretariátu a analytických činností</a:t>
            </a:r>
          </a:p>
        </p:txBody>
      </p:sp>
      <p:sp>
        <p:nvSpPr>
          <p:cNvPr id="9" name="Obdélník 8"/>
          <p:cNvSpPr>
            <a:spLocks/>
          </p:cNvSpPr>
          <p:nvPr/>
        </p:nvSpPr>
        <p:spPr>
          <a:xfrm>
            <a:off x="3468725" y="5386957"/>
            <a:ext cx="2135187" cy="1325737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defRPr/>
            </a:pPr>
            <a:r>
              <a:rPr lang="cs-CZ" sz="800" b="1" dirty="0" smtClean="0">
                <a:latin typeface="Calibri" panose="020F0502020204030204" pitchFamily="34" charset="0"/>
                <a:ea typeface="Calibri"/>
                <a:cs typeface="Times New Roman"/>
              </a:rPr>
              <a:t>Sekce </a:t>
            </a:r>
            <a:r>
              <a:rPr lang="cs-CZ" sz="800" b="1" dirty="0">
                <a:latin typeface="Calibri" panose="020F0502020204030204" pitchFamily="34" charset="0"/>
                <a:ea typeface="Calibri"/>
                <a:cs typeface="Times New Roman"/>
              </a:rPr>
              <a:t>právní, koncepční a vnějších vztahů</a:t>
            </a:r>
            <a:endParaRPr lang="cs-CZ" sz="800" dirty="0">
              <a:latin typeface="Calibri" panose="020F0502020204030204" pitchFamily="34" charset="0"/>
              <a:ea typeface="Calibri"/>
              <a:cs typeface="Times New Roman"/>
            </a:endParaRPr>
          </a:p>
          <a:p>
            <a:pPr marL="107937">
              <a:lnSpc>
                <a:spcPct val="115000"/>
              </a:lnSpc>
              <a:spcAft>
                <a:spcPts val="60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Úsek právní a koncepční</a:t>
            </a:r>
          </a:p>
          <a:p>
            <a:pPr marL="107937">
              <a:lnSpc>
                <a:spcPct val="115000"/>
              </a:lnSpc>
              <a:spcAft>
                <a:spcPts val="60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Úsek vnějších vztahů a mezinárodní spolupráce</a:t>
            </a:r>
          </a:p>
          <a:p>
            <a:pPr marL="107937">
              <a:lnSpc>
                <a:spcPct val="115000"/>
              </a:lnSpc>
              <a:spcAft>
                <a:spcPts val="1000"/>
              </a:spcAft>
              <a:defRPr/>
            </a:pPr>
            <a:r>
              <a:rPr lang="cs-CZ" sz="900" dirty="0">
                <a:ea typeface="Calibri"/>
                <a:cs typeface="Times New Roman"/>
              </a:rPr>
              <a:t> </a:t>
            </a:r>
            <a:endParaRPr lang="cs-CZ" sz="1100" dirty="0">
              <a:ea typeface="Calibri"/>
              <a:cs typeface="Times New Roman"/>
            </a:endParaRPr>
          </a:p>
          <a:p>
            <a:pPr marL="107937">
              <a:lnSpc>
                <a:spcPct val="115000"/>
              </a:lnSpc>
              <a:spcAft>
                <a:spcPts val="1800"/>
              </a:spcAft>
              <a:defRPr/>
            </a:pPr>
            <a:r>
              <a:rPr lang="cs-CZ" sz="900" dirty="0">
                <a:ea typeface="Calibri"/>
                <a:cs typeface="Times New Roman"/>
              </a:rPr>
              <a:t> </a:t>
            </a:r>
            <a:endParaRPr lang="cs-CZ" sz="1100" dirty="0">
              <a:ea typeface="Calibri"/>
              <a:cs typeface="Times New Roman"/>
            </a:endParaRPr>
          </a:p>
        </p:txBody>
      </p:sp>
      <p:sp>
        <p:nvSpPr>
          <p:cNvPr id="11" name="Obdélník 10"/>
          <p:cNvSpPr>
            <a:spLocks/>
          </p:cNvSpPr>
          <p:nvPr/>
        </p:nvSpPr>
        <p:spPr>
          <a:xfrm>
            <a:off x="3788533" y="981373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900"/>
              </a:spcBef>
              <a:spcAft>
                <a:spcPts val="10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Vláda ČR</a:t>
            </a:r>
          </a:p>
        </p:txBody>
      </p:sp>
      <p:sp>
        <p:nvSpPr>
          <p:cNvPr id="12" name="Obdélník 11"/>
          <p:cNvSpPr>
            <a:spLocks/>
          </p:cNvSpPr>
          <p:nvPr/>
        </p:nvSpPr>
        <p:spPr>
          <a:xfrm>
            <a:off x="3788533" y="2226856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Aft>
                <a:spcPts val="6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Předsednictvo GA ČR</a:t>
            </a:r>
          </a:p>
          <a:p>
            <a:pPr algn="ctr">
              <a:lnSpc>
                <a:spcPct val="115000"/>
              </a:lnSpc>
              <a:spcAft>
                <a:spcPts val="12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Předseda GA ČR</a:t>
            </a:r>
          </a:p>
        </p:txBody>
      </p:sp>
      <p:sp>
        <p:nvSpPr>
          <p:cNvPr id="13" name="Obdélník 12"/>
          <p:cNvSpPr>
            <a:spLocks/>
          </p:cNvSpPr>
          <p:nvPr/>
        </p:nvSpPr>
        <p:spPr>
          <a:xfrm>
            <a:off x="1860550" y="2226856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700"/>
              </a:spcBef>
              <a:spcAft>
                <a:spcPts val="10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Vědecká rada </a:t>
            </a:r>
            <a:r>
              <a:rPr lang="cs-CZ" sz="900" b="1" dirty="0" smtClean="0">
                <a:latin typeface="Calibri" panose="020F0502020204030204" pitchFamily="34" charset="0"/>
                <a:ea typeface="Calibri"/>
                <a:cs typeface="Times New Roman"/>
              </a:rPr>
              <a:t>GA ČR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14" name="Obdélník 13"/>
          <p:cNvSpPr>
            <a:spLocks/>
          </p:cNvSpPr>
          <p:nvPr/>
        </p:nvSpPr>
        <p:spPr>
          <a:xfrm>
            <a:off x="1855639" y="3284984"/>
            <a:ext cx="1209600" cy="522288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800"/>
              </a:spcBef>
              <a:spcAft>
                <a:spcPts val="10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Interní audit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15" name="Obdélník 14"/>
          <p:cNvSpPr>
            <a:spLocks/>
          </p:cNvSpPr>
          <p:nvPr/>
        </p:nvSpPr>
        <p:spPr>
          <a:xfrm>
            <a:off x="5828518" y="981373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400"/>
              </a:spcBef>
              <a:spcAft>
                <a:spcPts val="10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Poslanecká sněmovna </a:t>
            </a:r>
            <a:b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</a:b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Parlamentu ČR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16" name="Obdélník 15"/>
          <p:cNvSpPr>
            <a:spLocks/>
          </p:cNvSpPr>
          <p:nvPr/>
        </p:nvSpPr>
        <p:spPr>
          <a:xfrm>
            <a:off x="5796830" y="2226857"/>
            <a:ext cx="1209600" cy="7632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700"/>
              </a:spcBef>
              <a:spcAft>
                <a:spcPts val="10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Kontrolní rada </a:t>
            </a:r>
            <a:r>
              <a:rPr lang="cs-CZ" sz="900" b="1" dirty="0" smtClean="0">
                <a:latin typeface="Calibri" panose="020F0502020204030204" pitchFamily="34" charset="0"/>
                <a:ea typeface="Calibri"/>
                <a:cs typeface="Times New Roman"/>
              </a:rPr>
              <a:t>GA ČR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17" name="Obdélník 16"/>
          <p:cNvSpPr>
            <a:spLocks/>
          </p:cNvSpPr>
          <p:nvPr/>
        </p:nvSpPr>
        <p:spPr>
          <a:xfrm>
            <a:off x="5923185" y="3045147"/>
            <a:ext cx="2447925" cy="2281237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Poradní orgány GA ČR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Oborové komise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  <a:p>
            <a:pPr marL="107937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1. OK technických věd</a:t>
            </a:r>
          </a:p>
          <a:p>
            <a:pPr marL="107937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2. OK věd o neživé přírodě</a:t>
            </a:r>
          </a:p>
          <a:p>
            <a:pPr marL="107937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3. OK lékařských a biologických věd</a:t>
            </a:r>
          </a:p>
          <a:p>
            <a:pPr marL="244446" indent="-136509">
              <a:lnSpc>
                <a:spcPct val="115000"/>
              </a:lnSpc>
              <a:spcAft>
                <a:spcPts val="600"/>
              </a:spcAft>
              <a:defRPr/>
            </a:pP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4. OK společenských a humanitních věd</a:t>
            </a:r>
          </a:p>
          <a:p>
            <a:pPr marL="244446" indent="-136509">
              <a:lnSpc>
                <a:spcPct val="115000"/>
              </a:lnSpc>
              <a:spcAft>
                <a:spcPts val="600"/>
              </a:spcAft>
              <a:defRPr/>
            </a:pP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5. OK zemědělských a biologicko-</a:t>
            </a:r>
            <a:b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</a:b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-environmentálních věd</a:t>
            </a: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Panely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  <a:p>
            <a:pPr marL="107937">
              <a:lnSpc>
                <a:spcPct val="115000"/>
              </a:lnSpc>
              <a:spcAft>
                <a:spcPts val="0"/>
              </a:spcAft>
              <a:defRPr/>
            </a:pP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Celkem 39 panelů, 8-12 členů v každém </a:t>
            </a:r>
            <a:r>
              <a:rPr lang="cs-CZ" sz="900" dirty="0" smtClean="0">
                <a:latin typeface="Calibri" panose="020F0502020204030204" pitchFamily="34" charset="0"/>
                <a:ea typeface="Calibri"/>
                <a:cs typeface="Times New Roman"/>
              </a:rPr>
              <a:t>panelu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24" name="Obdélník 23"/>
          <p:cNvSpPr>
            <a:spLocks/>
          </p:cNvSpPr>
          <p:nvPr/>
        </p:nvSpPr>
        <p:spPr>
          <a:xfrm>
            <a:off x="3795403" y="3986812"/>
            <a:ext cx="1208088" cy="762000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lnSpc>
                <a:spcPct val="115000"/>
              </a:lnSpc>
              <a:spcBef>
                <a:spcPts val="700"/>
              </a:spcBef>
              <a:spcAft>
                <a:spcPts val="6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Kancelář GA ČR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Bef>
                <a:spcPts val="700"/>
              </a:spcBef>
              <a:spcAft>
                <a:spcPts val="600"/>
              </a:spcAft>
              <a:defRPr/>
            </a:pPr>
            <a:r>
              <a:rPr lang="cs-CZ" sz="900" b="1" dirty="0">
                <a:latin typeface="Calibri" panose="020F0502020204030204" pitchFamily="34" charset="0"/>
                <a:ea typeface="Calibri"/>
                <a:cs typeface="Times New Roman"/>
              </a:rPr>
              <a:t>Ředitel</a:t>
            </a:r>
            <a:endParaRPr lang="cs-CZ" sz="9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3228062" y="1242816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>
            <a:spLocks/>
          </p:cNvSpPr>
          <p:nvPr/>
        </p:nvSpPr>
        <p:spPr>
          <a:xfrm>
            <a:off x="934963" y="5373216"/>
            <a:ext cx="2135187" cy="1339478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defRPr/>
            </a:pPr>
            <a:r>
              <a:rPr lang="cs-CZ" sz="800" b="1" dirty="0">
                <a:latin typeface="Calibri" panose="020F0502020204030204" pitchFamily="34" charset="0"/>
                <a:ea typeface="Calibri"/>
                <a:cs typeface="Times New Roman"/>
              </a:rPr>
              <a:t>Sekce grantové podpory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1. Úsek technických věd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2. Úsek věd o neživé přírodě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3. Úsek lékařských a biologických věd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4. Úsek společenských a humanitních věd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5. Úsek zemědělských a biologicko-</a:t>
            </a:r>
            <a:b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</a:b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-environmentálních </a:t>
            </a:r>
            <a:r>
              <a:rPr lang="cs-CZ" sz="800" dirty="0" smtClean="0">
                <a:latin typeface="Calibri" panose="020F0502020204030204" pitchFamily="34" charset="0"/>
                <a:ea typeface="Calibri"/>
                <a:cs typeface="Times New Roman"/>
              </a:rPr>
              <a:t>věd</a:t>
            </a:r>
            <a:r>
              <a:rPr lang="cs-CZ" sz="900" dirty="0">
                <a:latin typeface="Calibri" panose="020F0502020204030204" pitchFamily="34" charset="0"/>
                <a:ea typeface="Calibri"/>
                <a:cs typeface="Times New Roman"/>
              </a:rPr>
              <a:t> </a:t>
            </a:r>
            <a:endParaRPr lang="cs-CZ" sz="1100" dirty="0"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sp>
        <p:nvSpPr>
          <p:cNvPr id="37" name="Obdélník 36"/>
          <p:cNvSpPr>
            <a:spLocks/>
          </p:cNvSpPr>
          <p:nvPr/>
        </p:nvSpPr>
        <p:spPr>
          <a:xfrm>
            <a:off x="5938837" y="5380086"/>
            <a:ext cx="2135187" cy="1325737"/>
          </a:xfrm>
          <a:prstGeom prst="rect">
            <a:avLst/>
          </a:prstGeom>
          <a:solidFill>
            <a:srgbClr val="004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defRPr/>
            </a:pPr>
            <a:r>
              <a:rPr lang="cs-CZ" sz="800" b="1" dirty="0">
                <a:latin typeface="Calibri" panose="020F0502020204030204" pitchFamily="34" charset="0"/>
                <a:ea typeface="Calibri"/>
                <a:cs typeface="Times New Roman"/>
              </a:rPr>
              <a:t>Sekce provozní a kontrolní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Oddělení ekonomické a personální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Úsek IT podpory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dirty="0">
                <a:latin typeface="Calibri" panose="020F0502020204030204" pitchFamily="34" charset="0"/>
                <a:ea typeface="Calibri"/>
                <a:cs typeface="Times New Roman"/>
              </a:rPr>
              <a:t>Úsek </a:t>
            </a:r>
            <a:r>
              <a:rPr lang="cs-CZ" sz="800" dirty="0" smtClean="0">
                <a:latin typeface="Calibri" panose="020F0502020204030204" pitchFamily="34" charset="0"/>
                <a:ea typeface="Calibri"/>
                <a:cs typeface="Times New Roman"/>
              </a:rPr>
              <a:t>kontroly</a:t>
            </a:r>
            <a:r>
              <a:rPr lang="cs-CZ" sz="900" dirty="0">
                <a:ea typeface="Calibri"/>
                <a:cs typeface="Times New Roman"/>
              </a:rPr>
              <a:t> </a:t>
            </a:r>
            <a:endParaRPr lang="cs-CZ" sz="1100" dirty="0">
              <a:ea typeface="Calibri"/>
              <a:cs typeface="Times New Roman"/>
            </a:endParaRPr>
          </a:p>
          <a:p>
            <a:pPr marL="107937">
              <a:lnSpc>
                <a:spcPct val="115000"/>
              </a:lnSpc>
              <a:spcAft>
                <a:spcPts val="1800"/>
              </a:spcAft>
              <a:defRPr/>
            </a:pPr>
            <a:r>
              <a:rPr lang="cs-CZ" sz="900" dirty="0">
                <a:ea typeface="Calibri"/>
                <a:cs typeface="Times New Roman"/>
              </a:rPr>
              <a:t> </a:t>
            </a:r>
            <a:endParaRPr lang="cs-CZ" sz="1100" dirty="0">
              <a:ea typeface="Calibri"/>
              <a:cs typeface="Times New Roman"/>
            </a:endParaRPr>
          </a:p>
        </p:txBody>
      </p:sp>
      <p:sp>
        <p:nvSpPr>
          <p:cNvPr id="38" name="Šipka doprava 37"/>
          <p:cNvSpPr/>
          <p:nvPr/>
        </p:nvSpPr>
        <p:spPr>
          <a:xfrm rot="7798486">
            <a:off x="3160223" y="1889286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9" name="Šipka doprava 38"/>
          <p:cNvSpPr/>
          <p:nvPr/>
        </p:nvSpPr>
        <p:spPr>
          <a:xfrm>
            <a:off x="3230359" y="2500444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0" name="Šipka doprava 39"/>
          <p:cNvSpPr/>
          <p:nvPr/>
        </p:nvSpPr>
        <p:spPr>
          <a:xfrm rot="10800000">
            <a:off x="3234703" y="4259200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1" name="Šipka doprava 40"/>
          <p:cNvSpPr/>
          <p:nvPr/>
        </p:nvSpPr>
        <p:spPr>
          <a:xfrm rot="10800000">
            <a:off x="5187416" y="2500444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2" name="Šipka doprava 41"/>
          <p:cNvSpPr/>
          <p:nvPr/>
        </p:nvSpPr>
        <p:spPr>
          <a:xfrm rot="10800000">
            <a:off x="3228061" y="3438116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3" name="Šipka doprava 42"/>
          <p:cNvSpPr/>
          <p:nvPr/>
        </p:nvSpPr>
        <p:spPr>
          <a:xfrm rot="5400000">
            <a:off x="6188577" y="1868733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4" name="Šipka doprava 43"/>
          <p:cNvSpPr/>
          <p:nvPr/>
        </p:nvSpPr>
        <p:spPr>
          <a:xfrm rot="5400000">
            <a:off x="4122427" y="1868733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5" name="Šipka doprava 44"/>
          <p:cNvSpPr/>
          <p:nvPr/>
        </p:nvSpPr>
        <p:spPr>
          <a:xfrm rot="5400000">
            <a:off x="4230440" y="4982637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 rot="7798486">
            <a:off x="3160222" y="4870359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7" name="Šipka doprava 46"/>
          <p:cNvSpPr/>
          <p:nvPr/>
        </p:nvSpPr>
        <p:spPr>
          <a:xfrm rot="5400000">
            <a:off x="4122427" y="3438116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8" name="Šipka doprava 47"/>
          <p:cNvSpPr/>
          <p:nvPr/>
        </p:nvSpPr>
        <p:spPr>
          <a:xfrm rot="12660294">
            <a:off x="5083280" y="3377212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9" name="Šipka doprava 48"/>
          <p:cNvSpPr/>
          <p:nvPr/>
        </p:nvSpPr>
        <p:spPr>
          <a:xfrm rot="1924024">
            <a:off x="5212872" y="4843295"/>
            <a:ext cx="418009" cy="216024"/>
          </a:xfrm>
          <a:prstGeom prst="rightArrow">
            <a:avLst/>
          </a:prstGeom>
          <a:solidFill>
            <a:schemeClr val="tx1"/>
          </a:solidFill>
          <a:ln w="19050">
            <a:solidFill>
              <a:srgbClr val="243F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33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Grantové soutěže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400" b="1" dirty="0">
                <a:latin typeface="Calibri" panose="020F0502020204030204" pitchFamily="34" charset="0"/>
              </a:rPr>
              <a:t>Grantové soutěže se zahájením řešení v 2015: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	standardní projekty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	juniorské projekty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	mezinárodní projekty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	</a:t>
            </a:r>
            <a:r>
              <a:rPr lang="cs-CZ" sz="2400" i="1" dirty="0" err="1" smtClean="0">
                <a:latin typeface="Calibri" panose="020F0502020204030204" pitchFamily="34" charset="0"/>
              </a:rPr>
              <a:t>Lead</a:t>
            </a:r>
            <a:r>
              <a:rPr lang="cs-CZ" sz="2400" i="1" dirty="0" smtClean="0">
                <a:latin typeface="Calibri" panose="020F0502020204030204" pitchFamily="34" charset="0"/>
              </a:rPr>
              <a:t> </a:t>
            </a:r>
            <a:r>
              <a:rPr lang="cs-CZ" sz="2400" i="1" dirty="0" err="1">
                <a:latin typeface="Calibri" panose="020F0502020204030204" pitchFamily="34" charset="0"/>
              </a:rPr>
              <a:t>Agency</a:t>
            </a:r>
            <a:r>
              <a:rPr lang="cs-CZ" sz="2400" i="1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projekty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>
              <a:defRPr/>
            </a:pPr>
            <a:r>
              <a:rPr lang="cs-CZ" sz="2400" b="1" dirty="0">
                <a:latin typeface="Calibri" panose="020F0502020204030204" pitchFamily="34" charset="0"/>
              </a:rPr>
              <a:t>Počet přijatých návrhů projektů na všechny soutěže: 2 250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>
                <a:latin typeface="Calibri" panose="020F0502020204030204" pitchFamily="34" charset="0"/>
              </a:rPr>
              <a:t>    </a:t>
            </a:r>
            <a:r>
              <a:rPr lang="cs-CZ" sz="2400" dirty="0" smtClean="0">
                <a:latin typeface="Calibri" panose="020F0502020204030204" pitchFamily="34" charset="0"/>
              </a:rPr>
              <a:t>návrhy </a:t>
            </a:r>
            <a:r>
              <a:rPr lang="cs-CZ" sz="2400" dirty="0">
                <a:latin typeface="Calibri" panose="020F0502020204030204" pitchFamily="34" charset="0"/>
              </a:rPr>
              <a:t>projektů vyřazené z formálních důvodů: 32, </a:t>
            </a:r>
            <a:r>
              <a:rPr lang="cs-CZ" sz="2400" dirty="0" smtClean="0">
                <a:latin typeface="Calibri" panose="020F0502020204030204" pitchFamily="34" charset="0"/>
              </a:rPr>
              <a:t>tj.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1,42 %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2400" dirty="0">
                <a:latin typeface="Calibri" panose="020F0502020204030204" pitchFamily="34" charset="0"/>
              </a:rPr>
              <a:t>podrobné údaje budou ve zprávě o činnosti GA ČR za rok 2014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705948"/>
              </p:ext>
            </p:extLst>
          </p:nvPr>
        </p:nvGraphicFramePr>
        <p:xfrm>
          <a:off x="179512" y="1124745"/>
          <a:ext cx="8784976" cy="5539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cs-CZ" altLang="cs-CZ" sz="2400" dirty="0" smtClean="0">
                <a:latin typeface="Calibri" pitchFamily="34" charset="0"/>
              </a:rPr>
              <a:t>vývoj rozpočtu</a:t>
            </a:r>
          </a:p>
          <a:p>
            <a:pPr marL="0" indent="0">
              <a:buFont typeface="Wingdings" pitchFamily="2" charset="2"/>
              <a:buNone/>
            </a:pPr>
            <a:endParaRPr lang="cs-CZ" altLang="cs-CZ" dirty="0" smtClean="0"/>
          </a:p>
        </p:txBody>
      </p:sp>
      <p:sp>
        <p:nvSpPr>
          <p:cNvPr id="922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Rozpočet</a:t>
            </a:r>
            <a:endParaRPr lang="cs-CZ" altLang="cs-CZ" sz="28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b="1" smtClean="0">
                <a:solidFill>
                  <a:schemeClr val="bg1"/>
                </a:solidFill>
              </a:rPr>
              <a:t> </a:t>
            </a: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Počet hodnocených návrhů projektů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300" b="1" dirty="0" smtClean="0">
                <a:latin typeface="Calibri" panose="020F0502020204030204" pitchFamily="34" charset="0"/>
              </a:rPr>
              <a:t>vývoj počtu posuzovaných standardních projektů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b="1" dirty="0" smtClean="0"/>
          </a:p>
        </p:txBody>
      </p:sp>
      <p:graphicFrame>
        <p:nvGraphicFramePr>
          <p:cNvPr id="7" name="Zástupný symbol pro obsah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395603"/>
              </p:ext>
            </p:extLst>
          </p:nvPr>
        </p:nvGraphicFramePr>
        <p:xfrm>
          <a:off x="467544" y="1628800"/>
          <a:ext cx="8220075" cy="4600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 Náklady na projekty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300" b="1" dirty="0" smtClean="0">
                <a:latin typeface="Calibri" panose="020F0502020204030204" pitchFamily="34" charset="0"/>
              </a:rPr>
              <a:t>vývoj průměrných nákladů na první rok řešení na udělený standardní projekt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b="1" dirty="0" smtClean="0"/>
          </a:p>
        </p:txBody>
      </p:sp>
      <p:graphicFrame>
        <p:nvGraphicFramePr>
          <p:cNvPr id="9" name="Zástupný symbol pro obsah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137968"/>
              </p:ext>
            </p:extLst>
          </p:nvPr>
        </p:nvGraphicFramePr>
        <p:xfrm>
          <a:off x="467544" y="1916832"/>
          <a:ext cx="8220075" cy="4600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 Udělené projekty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300" b="1" dirty="0" smtClean="0">
                <a:latin typeface="Calibri" panose="020F0502020204030204" pitchFamily="34" charset="0"/>
              </a:rPr>
              <a:t>vývoj počtu udělených standardních projektů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b="1" dirty="0" smtClean="0"/>
          </a:p>
        </p:txBody>
      </p:sp>
      <p:graphicFrame>
        <p:nvGraphicFramePr>
          <p:cNvPr id="5" name="Zástupný symbol pro obsah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633467"/>
              </p:ext>
            </p:extLst>
          </p:nvPr>
        </p:nvGraphicFramePr>
        <p:xfrm>
          <a:off x="467544" y="1628800"/>
          <a:ext cx="8220075" cy="4600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b="1" smtClean="0">
                <a:solidFill>
                  <a:schemeClr val="bg1"/>
                </a:solidFill>
              </a:rPr>
              <a:t> </a:t>
            </a: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Úspěšnost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300" b="1" dirty="0">
                <a:latin typeface="Calibri" panose="020F0502020204030204" pitchFamily="34" charset="0"/>
              </a:rPr>
              <a:t>v</a:t>
            </a:r>
            <a:r>
              <a:rPr lang="cs-CZ" sz="2300" b="1" dirty="0" smtClean="0">
                <a:latin typeface="Calibri" panose="020F0502020204030204" pitchFamily="34" charset="0"/>
              </a:rPr>
              <a:t>ývoj průměrné úspěšnosti (standardní projekty)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b="1" dirty="0" smtClean="0"/>
          </a:p>
        </p:txBody>
      </p:sp>
      <p:graphicFrame>
        <p:nvGraphicFramePr>
          <p:cNvPr id="7" name="Zástupný symbol pro obsah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734399"/>
              </p:ext>
            </p:extLst>
          </p:nvPr>
        </p:nvGraphicFramePr>
        <p:xfrm>
          <a:off x="467544" y="1628800"/>
          <a:ext cx="8220075" cy="4600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Hodnocení návrhů projektů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>
                <a:latin typeface="Calibri" panose="020F0502020204030204" pitchFamily="34" charset="0"/>
              </a:rPr>
              <a:t>Cíle: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profesionalizace a zvýšení účinnosti systému posuzování projektů 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standardizace kritérií  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posílení transparentnosti a nezávislosti posuzování 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zamezení případnému klientelismu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Hodnocení návrhů projektů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Základní podmínky: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model pro všechny oblasti základního výzkumu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počet návrhů projektů: 2 000 - 3 000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zákonem stanovená hodnoticí lhůta je nejvýše 240 kalendářních dnů 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je uplatněn třístupňový systém: hodnoticí </a:t>
            </a:r>
            <a:r>
              <a:rPr lang="cs-CZ" sz="2400" dirty="0" smtClean="0">
                <a:latin typeface="Calibri" panose="020F0502020204030204" pitchFamily="34" charset="0"/>
              </a:rPr>
              <a:t>panely, </a:t>
            </a:r>
            <a:r>
              <a:rPr lang="cs-CZ" sz="2400" dirty="0">
                <a:latin typeface="Calibri" panose="020F0502020204030204" pitchFamily="34" charset="0"/>
              </a:rPr>
              <a:t>oborové komise, </a:t>
            </a:r>
            <a:r>
              <a:rPr lang="cs-CZ" sz="2400" dirty="0" smtClean="0">
                <a:latin typeface="Calibri" panose="020F0502020204030204" pitchFamily="34" charset="0"/>
              </a:rPr>
              <a:t>předsednictvo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Panely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Panely: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v názvech panelů </a:t>
            </a:r>
            <a:r>
              <a:rPr lang="cs-CZ" sz="2400" b="1" dirty="0">
                <a:latin typeface="Calibri" panose="020F0502020204030204" pitchFamily="34" charset="0"/>
              </a:rPr>
              <a:t>nemohou být vyjmenovány </a:t>
            </a:r>
            <a:r>
              <a:rPr lang="cs-CZ" sz="2400" dirty="0">
                <a:latin typeface="Calibri" panose="020F0502020204030204" pitchFamily="34" charset="0"/>
              </a:rPr>
              <a:t>všechny dílčí disciplíny a specializace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dělení oborů do panelů podle věcných kritérií, v úvahu se bere i odhadovaný počet návrhů projektů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požadavky na člena panelu: vysoká odborná úroveň (posuzovaná podle publikační činnosti), ochota a schopnost posoudit projekty v širším oborovém rámci; schopnost posuzování výhradně podle odborných hledisek, nezaujatost (včetně </a:t>
            </a:r>
            <a:r>
              <a:rPr lang="cs-CZ" sz="2400" dirty="0" smtClean="0">
                <a:latin typeface="Calibri" panose="020F0502020204030204" pitchFamily="34" charset="0"/>
              </a:rPr>
              <a:t>osobní!) 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Panely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1200"/>
              </a:spcBef>
              <a:buFont typeface="Wingdings" pitchFamily="2" charset="2"/>
              <a:buNone/>
              <a:defRPr/>
            </a:pPr>
            <a:endParaRPr lang="cs-CZ" sz="900" dirty="0" smtClean="0"/>
          </a:p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člen </a:t>
            </a:r>
            <a:r>
              <a:rPr lang="cs-CZ" sz="2400" dirty="0">
                <a:latin typeface="Calibri" panose="020F0502020204030204" pitchFamily="34" charset="0"/>
              </a:rPr>
              <a:t>panelu je nominován jako vědecká osobnost s širokým rozhledem, nikoli jako zástupce instituce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členové </a:t>
            </a:r>
            <a:r>
              <a:rPr lang="cs-CZ" sz="2400" dirty="0">
                <a:latin typeface="Calibri" panose="020F0502020204030204" pitchFamily="34" charset="0"/>
              </a:rPr>
              <a:t>panelů jsou finančně odměňováni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členové panelu mohou v době jejich funkčního období podávat návrhy vlastního projektu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předseda a místopředseda panelu nesmí podávat návrhy projektů ve vlastní OK, běžící projekty řešit mohou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Oborové komise</a:t>
            </a:r>
            <a:endParaRPr lang="cs-CZ" altLang="cs-CZ" sz="280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Oborové komise: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oborové komise se skládají z předsedů a místopředsedů jednotlivých panelů jmenovaných </a:t>
            </a:r>
            <a:r>
              <a:rPr lang="cs-CZ" sz="2400" dirty="0" smtClean="0">
                <a:latin typeface="Calibri" panose="020F0502020204030204" pitchFamily="34" charset="0"/>
              </a:rPr>
              <a:t>předsednictvem </a:t>
            </a:r>
            <a:endParaRPr lang="cs-CZ" sz="2400" dirty="0">
              <a:latin typeface="Calibri" panose="020F0502020204030204" pitchFamily="34" charset="0"/>
            </a:endParaRPr>
          </a:p>
          <a:p>
            <a:pPr>
              <a:spcBef>
                <a:spcPts val="12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kandidáty na předsedy a místopředsedy navrhují jednotlivé panely na základě tajné volby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81807" y="1533526"/>
          <a:ext cx="8218487" cy="4752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59" name="Zástupný symbol pro obsah 2"/>
          <p:cNvSpPr txBox="1">
            <a:spLocks/>
          </p:cNvSpPr>
          <p:nvPr/>
        </p:nvSpPr>
        <p:spPr bwMode="auto">
          <a:xfrm>
            <a:off x="620713" y="1349375"/>
            <a:ext cx="821848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800">
                <a:solidFill>
                  <a:srgbClr val="001343"/>
                </a:solidFill>
                <a:latin typeface="Futura T OT" pitchFamily="50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•"/>
              <a:defRPr sz="2600">
                <a:solidFill>
                  <a:srgbClr val="001343"/>
                </a:solidFill>
                <a:latin typeface="Futura T OT" pitchFamily="50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rgbClr val="001343"/>
                </a:solidFill>
                <a:latin typeface="Futura T OT" pitchFamily="50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001343"/>
                </a:solidFill>
                <a:latin typeface="Futura T OT" pitchFamily="50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9pPr>
          </a:lstStyle>
          <a:p>
            <a:pPr>
              <a:buFont typeface="Wingdings" pitchFamily="2" charset="2"/>
              <a:buNone/>
            </a:pPr>
            <a:endParaRPr lang="cs-CZ" altLang="cs-CZ" sz="2400">
              <a:latin typeface="Calibri" pitchFamily="34" charset="0"/>
            </a:endParaRPr>
          </a:p>
          <a:p>
            <a:pPr>
              <a:buFont typeface="Wingdings" pitchFamily="2" charset="2"/>
              <a:buNone/>
            </a:pPr>
            <a:endParaRPr lang="cs-CZ" altLang="cs-CZ" sz="2400">
              <a:latin typeface="Calibri" pitchFamily="34" charset="0"/>
            </a:endParaRPr>
          </a:p>
        </p:txBody>
      </p:sp>
      <p:sp>
        <p:nvSpPr>
          <p:cNvPr id="1946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Postup hodnocení návrhů projektů</a:t>
            </a:r>
            <a:endParaRPr lang="cs-CZ" altLang="cs-CZ" sz="2800" smtClean="0">
              <a:latin typeface="Calibri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591050" y="1533525"/>
            <a:ext cx="0" cy="4419600"/>
          </a:xfrm>
          <a:prstGeom prst="line">
            <a:avLst/>
          </a:prstGeom>
          <a:ln w="15875">
            <a:solidFill>
              <a:srgbClr val="97CB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ahnutá šipka dolů 5"/>
          <p:cNvSpPr/>
          <p:nvPr/>
        </p:nvSpPr>
        <p:spPr>
          <a:xfrm>
            <a:off x="3748088" y="2705100"/>
            <a:ext cx="1685925" cy="628650"/>
          </a:xfrm>
          <a:prstGeom prst="curvedDownArrow">
            <a:avLst/>
          </a:prstGeom>
          <a:noFill/>
          <a:ln w="15875" cmpd="sng">
            <a:solidFill>
              <a:srgbClr val="97CB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dolů 6"/>
          <p:cNvSpPr/>
          <p:nvPr/>
        </p:nvSpPr>
        <p:spPr>
          <a:xfrm rot="10800000">
            <a:off x="3695700" y="4114800"/>
            <a:ext cx="1685925" cy="628650"/>
          </a:xfrm>
          <a:prstGeom prst="curvedDownArrow">
            <a:avLst/>
          </a:prstGeom>
          <a:noFill/>
          <a:ln w="15875" cmpd="sng">
            <a:solidFill>
              <a:srgbClr val="97CB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Pětiúhelník 8"/>
          <p:cNvSpPr/>
          <p:nvPr/>
        </p:nvSpPr>
        <p:spPr>
          <a:xfrm>
            <a:off x="4591050" y="3543300"/>
            <a:ext cx="1504950" cy="400050"/>
          </a:xfrm>
          <a:prstGeom prst="homePlate">
            <a:avLst/>
          </a:prstGeom>
          <a:noFill/>
          <a:ln w="15875" cmpd="sng">
            <a:solidFill>
              <a:srgbClr val="97CB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000" dirty="0">
                <a:solidFill>
                  <a:srgbClr val="2C5D98"/>
                </a:solidFill>
                <a:latin typeface="Calibri" panose="020F0502020204030204" pitchFamily="34" charset="0"/>
              </a:rPr>
              <a:t>První fáze</a:t>
            </a:r>
          </a:p>
        </p:txBody>
      </p:sp>
      <p:sp>
        <p:nvSpPr>
          <p:cNvPr id="11" name="Pětiúhelník 10"/>
          <p:cNvSpPr/>
          <p:nvPr/>
        </p:nvSpPr>
        <p:spPr>
          <a:xfrm rot="10800000">
            <a:off x="3086100" y="3543300"/>
            <a:ext cx="1504950" cy="400050"/>
          </a:xfrm>
          <a:prstGeom prst="homePlate">
            <a:avLst/>
          </a:prstGeom>
          <a:noFill/>
          <a:ln w="15875" cmpd="sng">
            <a:solidFill>
              <a:srgbClr val="97CB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000" dirty="0">
              <a:solidFill>
                <a:srgbClr val="003870"/>
              </a:solidFill>
            </a:endParaRPr>
          </a:p>
        </p:txBody>
      </p:sp>
      <p:sp>
        <p:nvSpPr>
          <p:cNvPr id="19466" name="TextovéPole 11"/>
          <p:cNvSpPr txBox="1">
            <a:spLocks noChangeArrowheads="1"/>
          </p:cNvSpPr>
          <p:nvPr/>
        </p:nvSpPr>
        <p:spPr bwMode="auto">
          <a:xfrm>
            <a:off x="2987675" y="3543300"/>
            <a:ext cx="1603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800">
                <a:solidFill>
                  <a:srgbClr val="001343"/>
                </a:solidFill>
                <a:latin typeface="Futura T OT" pitchFamily="50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•"/>
              <a:defRPr sz="2600">
                <a:solidFill>
                  <a:srgbClr val="001343"/>
                </a:solidFill>
                <a:latin typeface="Futura T OT" pitchFamily="50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rgbClr val="001343"/>
                </a:solidFill>
                <a:latin typeface="Futura T OT" pitchFamily="50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001343"/>
                </a:solidFill>
                <a:latin typeface="Futura T OT" pitchFamily="50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>
                <a:solidFill>
                  <a:srgbClr val="2C5D98"/>
                </a:solidFill>
              </a:rPr>
              <a:t>  </a:t>
            </a:r>
            <a:r>
              <a:rPr lang="cs-CZ" altLang="cs-CZ" sz="2000" dirty="0">
                <a:solidFill>
                  <a:srgbClr val="2C5D98"/>
                </a:solidFill>
                <a:latin typeface="Calibri" pitchFamily="34" charset="0"/>
              </a:rPr>
              <a:t>Druhá fáze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standardní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18487" cy="52324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900" b="1" dirty="0" smtClean="0">
              <a:latin typeface="Calibri" panose="020F0502020204030204" pitchFamily="34" charset="0"/>
            </a:endParaRPr>
          </a:p>
          <a:p>
            <a:pPr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Standardní projekty se zahájením řešení v 2015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počet přijatých návrhů projektů: 1 866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počet posuzovaných návrhů projektů: 1 845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počet udělených projektů: 448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</a:rPr>
              <a:t>	</a:t>
            </a:r>
            <a:r>
              <a:rPr lang="cs-CZ" sz="2400" i="1" dirty="0" smtClean="0">
                <a:latin typeface="Calibri" panose="020F0502020204030204" pitchFamily="34" charset="0"/>
              </a:rPr>
              <a:t>další projekty budou uděleny 20. 2. 2015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FF0000"/>
                </a:solidFill>
                <a:latin typeface="Calibri" panose="020F0502020204030204" pitchFamily="34" charset="0"/>
              </a:rPr>
              <a:t>	</a:t>
            </a:r>
            <a:r>
              <a:rPr lang="cs-CZ" sz="2400" dirty="0" smtClean="0">
                <a:latin typeface="Calibri" panose="020F0502020204030204" pitchFamily="34" charset="0"/>
              </a:rPr>
              <a:t>úspěšnost: ≥ </a:t>
            </a:r>
            <a:r>
              <a:rPr lang="cs-CZ" sz="2400" b="1" dirty="0" smtClean="0">
                <a:latin typeface="Calibri" panose="020F0502020204030204" pitchFamily="34" charset="0"/>
              </a:rPr>
              <a:t>24</a:t>
            </a:r>
            <a:r>
              <a:rPr lang="cs-CZ" sz="2400" dirty="0" smtClean="0">
                <a:latin typeface="Calibri" panose="020F0502020204030204" pitchFamily="34" charset="0"/>
              </a:rPr>
              <a:t> %</a:t>
            </a:r>
          </a:p>
          <a:p>
            <a:pPr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Porovnání</a:t>
            </a:r>
            <a:r>
              <a:rPr lang="cs-CZ" sz="2400" dirty="0" smtClean="0">
                <a:latin typeface="Calibri" panose="020F0502020204030204" pitchFamily="34" charset="0"/>
              </a:rPr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323975" y="4567238"/>
          <a:ext cx="6429375" cy="1822450"/>
        </p:xfrm>
        <a:graphic>
          <a:graphicData uri="http://schemas.openxmlformats.org/drawingml/2006/table">
            <a:tbl>
              <a:tblPr/>
              <a:tblGrid>
                <a:gridCol w="3216420"/>
                <a:gridCol w="1070985"/>
                <a:gridCol w="1070985"/>
                <a:gridCol w="1070985"/>
              </a:tblGrid>
              <a:tr h="313284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9524" marR="9524" marT="9526" marB="0" anchor="ctr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9524" marR="9524" marT="9526" marB="0" anchor="ctr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9524" marR="9524" marT="9526" marB="0" anchor="ctr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</a:tr>
              <a:tr h="44371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počet přijatých návrhů projektů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2 506   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2 117   </a:t>
                      </a: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1 866   </a:t>
                      </a: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71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počet posuzovaných návrhů projektů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2 426   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2 080   </a:t>
                      </a: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1 845   </a:t>
                      </a: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73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udělené projekty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426   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362   </a:t>
                      </a: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≥ </a:t>
                      </a:r>
                      <a:r>
                        <a:rPr lang="cs-CZ" sz="1300" b="0" i="0" u="none" strike="noStrike" dirty="0" smtClean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448</a:t>
                      </a:r>
                      <a:endParaRPr lang="cs-CZ" sz="1300" b="0" i="0" u="none" strike="noStrike" dirty="0">
                        <a:solidFill>
                          <a:srgbClr val="001343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73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úspěšnost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17,6%</a:t>
                      </a:r>
                    </a:p>
                  </a:txBody>
                  <a:tcPr marL="9524" marR="9524" marT="9526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17,4%</a:t>
                      </a: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≥ </a:t>
                      </a:r>
                      <a:r>
                        <a:rPr lang="cs-CZ" sz="1300" b="0" i="0" u="none" strike="noStrike" dirty="0" smtClean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24 %</a:t>
                      </a:r>
                      <a:endParaRPr lang="cs-CZ" sz="1300" b="0" i="0" u="none" strike="noStrike" dirty="0">
                        <a:solidFill>
                          <a:srgbClr val="001343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6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standardní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351837" cy="475297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počet udělených 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posuzovaných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r>
              <a:rPr lang="cs-CZ" sz="2200" dirty="0" smtClean="0">
                <a:latin typeface="Calibri" panose="020F0502020204030204" pitchFamily="34" charset="0"/>
              </a:rPr>
              <a:t> projektů podle vědních oborů</a:t>
            </a: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technické vědy:				</a:t>
            </a:r>
            <a:r>
              <a:rPr lang="cs-CZ" sz="2200" dirty="0">
                <a:latin typeface="Calibri" panose="020F0502020204030204" pitchFamily="34" charset="0"/>
              </a:rPr>
              <a:t>	</a:t>
            </a:r>
            <a:r>
              <a:rPr lang="cs-CZ" sz="2200" dirty="0" smtClean="0">
                <a:latin typeface="Calibri" panose="020F0502020204030204" pitchFamily="34" charset="0"/>
              </a:rPr>
              <a:t>  89 	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361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vědy o neživé přírodě:				  96 	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387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lékařské a biologické vědy:		</a:t>
            </a:r>
            <a:r>
              <a:rPr lang="cs-CZ" sz="2200" dirty="0">
                <a:latin typeface="Calibri" panose="020F0502020204030204" pitchFamily="34" charset="0"/>
              </a:rPr>
              <a:t>	 </a:t>
            </a:r>
            <a:r>
              <a:rPr lang="cs-CZ" sz="2200" dirty="0" smtClean="0">
                <a:latin typeface="Calibri" panose="020F0502020204030204" pitchFamily="34" charset="0"/>
              </a:rPr>
              <a:t>	  67 	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269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společenské a humanitní vědy:			134 	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582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 marL="144000"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zemědělské a biologicko-environmentální vědy:	  62 	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246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 marL="0" indent="0">
              <a:buSzPct val="50000"/>
              <a:buFont typeface="Wingdings" pitchFamily="2" charset="2"/>
              <a:buNone/>
              <a:defRPr/>
            </a:pPr>
            <a:endParaRPr lang="cs-CZ" sz="1000" dirty="0" smtClean="0">
              <a:latin typeface="Calibri" panose="020F0502020204030204" pitchFamily="34" charset="0"/>
            </a:endParaRPr>
          </a:p>
          <a:p>
            <a:pPr marL="144000"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celkem:	</a:t>
            </a:r>
            <a:r>
              <a:rPr lang="cs-CZ" sz="2200" dirty="0" smtClean="0">
                <a:latin typeface="Calibri" panose="020F0502020204030204" pitchFamily="34" charset="0"/>
              </a:rPr>
              <a:t>		</a:t>
            </a:r>
            <a:r>
              <a:rPr lang="cs-CZ" sz="2400" dirty="0" smtClean="0">
                <a:latin typeface="Calibri" panose="020F0502020204030204" pitchFamily="34" charset="0"/>
              </a:rPr>
              <a:t>			448  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1845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85775" y="4292600"/>
            <a:ext cx="8115300" cy="0"/>
          </a:xfrm>
          <a:prstGeom prst="line">
            <a:avLst/>
          </a:prstGeom>
          <a:ln w="31750" cmpd="dbl">
            <a:solidFill>
              <a:srgbClr val="001343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standardní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počet udělených </a:t>
            </a:r>
            <a:r>
              <a:rPr lang="en-US" sz="2400" dirty="0">
                <a:latin typeface="Calibri" panose="020F0502020204030204" pitchFamily="34" charset="0"/>
              </a:rPr>
              <a:t>[</a:t>
            </a:r>
            <a:r>
              <a:rPr lang="cs-CZ" sz="2400" dirty="0">
                <a:latin typeface="Calibri" panose="020F0502020204030204" pitchFamily="34" charset="0"/>
              </a:rPr>
              <a:t>posuzovaných</a:t>
            </a:r>
            <a:r>
              <a:rPr lang="en-US" sz="2400" dirty="0">
                <a:latin typeface="Calibri" panose="020F0502020204030204" pitchFamily="34" charset="0"/>
              </a:rPr>
              <a:t>]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projektů podle uchazečů</a:t>
            </a: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AV ČR:		189 	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644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vysoké školy:	243	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1090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soukromé:		    4 	  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50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jiné:			  12 	  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61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SzPct val="50000"/>
              <a:buFont typeface="Wingdings" pitchFamily="2" charset="2"/>
              <a:buNone/>
              <a:defRPr/>
            </a:pPr>
            <a:endParaRPr lang="cs-CZ" sz="10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celkem:</a:t>
            </a:r>
            <a:r>
              <a:rPr lang="cs-CZ" sz="2400" dirty="0">
                <a:latin typeface="Calibri" panose="020F0502020204030204" pitchFamily="34" charset="0"/>
              </a:rPr>
              <a:t>	</a:t>
            </a:r>
            <a:r>
              <a:rPr lang="cs-CZ" sz="2400" dirty="0" smtClean="0">
                <a:latin typeface="Calibri" panose="020F0502020204030204" pitchFamily="34" charset="0"/>
              </a:rPr>
              <a:t>	448	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1845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39750" y="4095750"/>
            <a:ext cx="5256213" cy="0"/>
          </a:xfrm>
          <a:prstGeom prst="line">
            <a:avLst/>
          </a:prstGeom>
          <a:ln w="31750" cmpd="dbl">
            <a:solidFill>
              <a:srgbClr val="001343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3" name="Obdélník 5"/>
          <p:cNvSpPr>
            <a:spLocks noChangeArrowheads="1"/>
          </p:cNvSpPr>
          <p:nvPr/>
        </p:nvSpPr>
        <p:spPr bwMode="auto">
          <a:xfrm>
            <a:off x="250825" y="6170613"/>
            <a:ext cx="769302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 eaLnBrk="0" hangingPunct="0">
              <a:spcBef>
                <a:spcPct val="20000"/>
              </a:spcBef>
              <a:buFont typeface="Wingdings" pitchFamily="2" charset="2"/>
              <a:buChar char="§"/>
              <a:defRPr sz="2800">
                <a:solidFill>
                  <a:srgbClr val="001343"/>
                </a:solidFill>
                <a:latin typeface="Futura T OT" pitchFamily="50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•"/>
              <a:defRPr sz="2600">
                <a:solidFill>
                  <a:srgbClr val="001343"/>
                </a:solidFill>
                <a:latin typeface="Futura T OT" pitchFamily="50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rgbClr val="001343"/>
                </a:solidFill>
                <a:latin typeface="Futura T OT" pitchFamily="50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001343"/>
                </a:solidFill>
                <a:latin typeface="Futura T OT" pitchFamily="50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cs-CZ" altLang="cs-CZ" sz="9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soukromé:  fyzické osoby, společnosti s ručením omezeným, akciové společnosti, soukromé vysoké školy, obecně prospěšné společnosti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cs-CZ" altLang="cs-CZ" sz="9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jiné :	    nemocnice, knihovny, muzea, ústavy, </a:t>
            </a:r>
            <a:r>
              <a:rPr lang="cs-CZ" altLang="cs-CZ" sz="900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v.v.i</a:t>
            </a:r>
            <a:r>
              <a:rPr lang="cs-CZ" altLang="cs-CZ" sz="9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. (jiné než AV ČR), příspěvkové organizace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323850" y="6029325"/>
            <a:ext cx="6486525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juniorské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900" b="1" dirty="0" smtClean="0"/>
          </a:p>
          <a:p>
            <a:pPr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Juniorské projekty se zahájením řešení v 2015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počet přijatých návrhů projektů: 213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počet posuzovaných návrhů projektů: 204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počet udělených projektů: 59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latin typeface="Calibri" panose="020F0502020204030204" pitchFamily="34" charset="0"/>
              </a:rPr>
              <a:t>	</a:t>
            </a:r>
            <a:r>
              <a:rPr lang="cs-CZ" sz="2400" dirty="0" smtClean="0">
                <a:latin typeface="Calibri" panose="020F0502020204030204" pitchFamily="34" charset="0"/>
              </a:rPr>
              <a:t>úspěšnost: </a:t>
            </a:r>
            <a:r>
              <a:rPr lang="cs-CZ" sz="2400" b="1" dirty="0" smtClean="0">
                <a:latin typeface="Calibri" panose="020F0502020204030204" pitchFamily="34" charset="0"/>
              </a:rPr>
              <a:t>28,92</a:t>
            </a:r>
            <a:r>
              <a:rPr lang="cs-CZ" sz="2400" dirty="0" smtClean="0">
                <a:latin typeface="Calibri" panose="020F0502020204030204" pitchFamily="34" charset="0"/>
              </a:rPr>
              <a:t>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juniorské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počet udělených </a:t>
            </a:r>
            <a:r>
              <a:rPr lang="en-US" sz="2200" dirty="0">
                <a:latin typeface="Calibri" panose="020F0502020204030204" pitchFamily="34" charset="0"/>
              </a:rPr>
              <a:t>[</a:t>
            </a:r>
            <a:r>
              <a:rPr lang="cs-CZ" sz="2200" dirty="0">
                <a:latin typeface="Calibri" panose="020F0502020204030204" pitchFamily="34" charset="0"/>
              </a:rPr>
              <a:t>posuzovaných</a:t>
            </a:r>
            <a:r>
              <a:rPr lang="en-US" sz="2200" dirty="0">
                <a:latin typeface="Calibri" panose="020F0502020204030204" pitchFamily="34" charset="0"/>
              </a:rPr>
              <a:t>]</a:t>
            </a:r>
            <a:r>
              <a:rPr lang="cs-CZ" sz="2200" dirty="0">
                <a:latin typeface="Calibri" panose="020F0502020204030204" pitchFamily="34" charset="0"/>
              </a:rPr>
              <a:t> </a:t>
            </a:r>
            <a:r>
              <a:rPr lang="cs-CZ" sz="2200" dirty="0" smtClean="0">
                <a:latin typeface="Calibri" panose="020F0502020204030204" pitchFamily="34" charset="0"/>
              </a:rPr>
              <a:t>projektů podle vědních oborů</a:t>
            </a: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technické vědy:					11    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36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vědy o neživé přírodě:				21    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71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lékařské a biologické vědy:		</a:t>
            </a:r>
            <a:r>
              <a:rPr lang="cs-CZ" sz="2200" dirty="0">
                <a:latin typeface="Calibri" panose="020F0502020204030204" pitchFamily="34" charset="0"/>
              </a:rPr>
              <a:t>	</a:t>
            </a:r>
            <a:r>
              <a:rPr lang="cs-CZ" sz="2200" dirty="0" smtClean="0">
                <a:latin typeface="Calibri" panose="020F0502020204030204" pitchFamily="34" charset="0"/>
              </a:rPr>
              <a:t>	14    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48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společenské a humanitní vědy:			  5    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23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zemědělské a biologicko-environmentální vědy:	  8    </a:t>
            </a:r>
            <a:r>
              <a:rPr lang="en-US" sz="2200" dirty="0" smtClean="0">
                <a:latin typeface="Calibri" panose="020F0502020204030204" pitchFamily="34" charset="0"/>
              </a:rPr>
              <a:t>[</a:t>
            </a:r>
            <a:r>
              <a:rPr lang="cs-CZ" sz="2200" dirty="0" smtClean="0">
                <a:latin typeface="Calibri" panose="020F0502020204030204" pitchFamily="34" charset="0"/>
              </a:rPr>
              <a:t>26</a:t>
            </a:r>
            <a:r>
              <a:rPr lang="en-US" sz="2200" dirty="0" smtClean="0">
                <a:latin typeface="Calibri" panose="020F0502020204030204" pitchFamily="34" charset="0"/>
              </a:rPr>
              <a:t>]</a:t>
            </a:r>
            <a:endParaRPr lang="cs-CZ" sz="2200" dirty="0" smtClean="0">
              <a:latin typeface="Calibri" panose="020F0502020204030204" pitchFamily="34" charset="0"/>
            </a:endParaRPr>
          </a:p>
          <a:p>
            <a:pPr marL="0" indent="0">
              <a:buSzPct val="50000"/>
              <a:buFont typeface="Wingdings" pitchFamily="2" charset="2"/>
              <a:buNone/>
              <a:defRPr/>
            </a:pPr>
            <a:endParaRPr lang="cs-CZ" sz="10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celkem:						59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204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85775" y="4287838"/>
            <a:ext cx="7686675" cy="0"/>
          </a:xfrm>
          <a:prstGeom prst="line">
            <a:avLst/>
          </a:prstGeom>
          <a:ln w="31750" cmpd="dbl">
            <a:solidFill>
              <a:srgbClr val="001343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40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40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400" smtClean="0">
                <a:solidFill>
                  <a:schemeClr val="bg1"/>
                </a:solidFill>
                <a:latin typeface="Calibri" pitchFamily="34" charset="0"/>
              </a:rPr>
              <a:t>juniorské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1196752"/>
            <a:ext cx="8218487" cy="475297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počet udělených </a:t>
            </a:r>
            <a:r>
              <a:rPr lang="en-US" sz="2400" dirty="0">
                <a:latin typeface="Calibri" panose="020F0502020204030204" pitchFamily="34" charset="0"/>
              </a:rPr>
              <a:t>[</a:t>
            </a:r>
            <a:r>
              <a:rPr lang="cs-CZ" sz="2400" dirty="0">
                <a:latin typeface="Calibri" panose="020F0502020204030204" pitchFamily="34" charset="0"/>
              </a:rPr>
              <a:t>posuzovaných</a:t>
            </a:r>
            <a:r>
              <a:rPr lang="en-US" sz="2400" dirty="0">
                <a:latin typeface="Calibri" panose="020F0502020204030204" pitchFamily="34" charset="0"/>
              </a:rPr>
              <a:t>]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projektů podle uchazečů</a:t>
            </a: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AV ČR:		25	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70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vysoké školy:	33	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132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soukromé:		  0	  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0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jiné:			  1	    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>
                <a:latin typeface="Calibri" panose="020F0502020204030204" pitchFamily="34" charset="0"/>
              </a:rPr>
              <a:t>2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SzPct val="50000"/>
              <a:buFont typeface="Wingdings" pitchFamily="2" charset="2"/>
              <a:buNone/>
              <a:defRPr/>
            </a:pPr>
            <a:endParaRPr lang="cs-CZ" sz="1000" dirty="0" smtClean="0">
              <a:latin typeface="Calibri" panose="020F0502020204030204" pitchFamily="34" charset="0"/>
            </a:endParaRPr>
          </a:p>
          <a:p>
            <a:pPr>
              <a:buSzPct val="5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celkem:</a:t>
            </a:r>
            <a:r>
              <a:rPr lang="cs-CZ" sz="2400" dirty="0">
                <a:latin typeface="Calibri" panose="020F0502020204030204" pitchFamily="34" charset="0"/>
              </a:rPr>
              <a:t>		</a:t>
            </a:r>
            <a:r>
              <a:rPr lang="cs-CZ" sz="2400" dirty="0" smtClean="0">
                <a:latin typeface="Calibri" panose="020F0502020204030204" pitchFamily="34" charset="0"/>
              </a:rPr>
              <a:t>59	</a:t>
            </a:r>
            <a:r>
              <a:rPr lang="en-US" sz="2400" dirty="0" smtClean="0">
                <a:latin typeface="Calibri" panose="020F0502020204030204" pitchFamily="34" charset="0"/>
              </a:rPr>
              <a:t>[</a:t>
            </a:r>
            <a:r>
              <a:rPr lang="cs-CZ" sz="2400" dirty="0" smtClean="0">
                <a:latin typeface="Calibri" panose="020F0502020204030204" pitchFamily="34" charset="0"/>
              </a:rPr>
              <a:t>204</a:t>
            </a:r>
            <a:r>
              <a:rPr lang="en-US" sz="2400" dirty="0" smtClean="0">
                <a:latin typeface="Calibri" panose="020F0502020204030204" pitchFamily="34" charset="0"/>
              </a:rPr>
              <a:t>]</a:t>
            </a:r>
            <a:endParaRPr lang="cs-CZ" sz="24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39750" y="4095750"/>
            <a:ext cx="5256213" cy="0"/>
          </a:xfrm>
          <a:prstGeom prst="line">
            <a:avLst/>
          </a:prstGeom>
          <a:ln w="31750" cmpd="dbl">
            <a:solidFill>
              <a:srgbClr val="001343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5" name="Obdélník 5"/>
          <p:cNvSpPr>
            <a:spLocks noChangeArrowheads="1"/>
          </p:cNvSpPr>
          <p:nvPr/>
        </p:nvSpPr>
        <p:spPr bwMode="auto">
          <a:xfrm>
            <a:off x="250825" y="6170613"/>
            <a:ext cx="769302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 eaLnBrk="0" hangingPunct="0">
              <a:spcBef>
                <a:spcPct val="20000"/>
              </a:spcBef>
              <a:buFont typeface="Wingdings" pitchFamily="2" charset="2"/>
              <a:buChar char="§"/>
              <a:defRPr sz="2800">
                <a:solidFill>
                  <a:srgbClr val="001343"/>
                </a:solidFill>
                <a:latin typeface="Futura T OT" pitchFamily="50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•"/>
              <a:defRPr sz="2600">
                <a:solidFill>
                  <a:srgbClr val="001343"/>
                </a:solidFill>
                <a:latin typeface="Futura T OT" pitchFamily="50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rgbClr val="001343"/>
                </a:solidFill>
                <a:latin typeface="Futura T OT" pitchFamily="50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001343"/>
                </a:solidFill>
                <a:latin typeface="Futura T OT" pitchFamily="50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cs-CZ" altLang="cs-CZ" sz="9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soukromé:  fyzické osoby, společnosti s ručením omezeným, akciové společnosti, soukromé vysoké školy, obecně prospěšné společnosti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cs-CZ" altLang="cs-CZ" sz="9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jiné :	    nemocnice, knihovny, muzea, ústavy, </a:t>
            </a:r>
            <a:r>
              <a:rPr lang="cs-CZ" altLang="cs-CZ" sz="900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v.v.i</a:t>
            </a:r>
            <a:r>
              <a:rPr lang="cs-CZ" altLang="cs-CZ" sz="9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. (jiné než AV ČR), příspěvkové organizace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323850" y="6029325"/>
            <a:ext cx="6486525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Výsledky pro rok 2015:</a:t>
            </a:r>
            <a:b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mezinárodní projekty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400" b="1" dirty="0" smtClean="0">
                <a:latin typeface="Calibri" panose="020F0502020204030204" pitchFamily="34" charset="0"/>
              </a:rPr>
              <a:t>Mezinárodní projekty se zahájením řešení v 2015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979613" y="2060575"/>
          <a:ext cx="4464051" cy="2447924"/>
        </p:xfrm>
        <a:graphic>
          <a:graphicData uri="http://schemas.openxmlformats.org/drawingml/2006/table">
            <a:tbl>
              <a:tblPr/>
              <a:tblGrid>
                <a:gridCol w="1949093"/>
                <a:gridCol w="1257479"/>
                <a:gridCol w="1257479"/>
              </a:tblGrid>
              <a:tr h="893688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1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posuzované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udělené</a:t>
                      </a:r>
                    </a:p>
                  </a:txBody>
                  <a:tcPr marL="9524" marR="9524" marT="9524" marB="0" anchor="ctr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343"/>
                    </a:solidFill>
                  </a:tcPr>
                </a:tc>
              </a:tr>
              <a:tr h="388559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Německo (DFG)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8559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Korea (NRF)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 7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559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Taiwan (MOST)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 17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559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4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Rakousko (FWF)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 108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300" b="0" i="0" u="none" strike="noStrike" dirty="0">
                          <a:solidFill>
                            <a:srgbClr val="001343"/>
                          </a:solidFill>
                          <a:effectLst/>
                          <a:latin typeface="Calibri"/>
                        </a:rPr>
                        <a:t> 9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13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Zahraniční posudky 2015</a:t>
            </a:r>
            <a:endParaRPr lang="cs-CZ" altLang="cs-CZ" sz="2800" dirty="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obecná shoda v komunitě: zahraniční posudky jsou krajně žádoucí (</a:t>
            </a:r>
            <a:r>
              <a:rPr lang="cs-CZ" sz="2400" i="1" dirty="0" smtClean="0">
                <a:latin typeface="Calibri" panose="020F0502020204030204" pitchFamily="34" charset="0"/>
              </a:rPr>
              <a:t>malý rybník</a:t>
            </a:r>
            <a:r>
              <a:rPr lang="cs-CZ" sz="2400" dirty="0" smtClean="0">
                <a:latin typeface="Calibri" panose="020F0502020204030204" pitchFamily="34" charset="0"/>
              </a:rPr>
              <a:t>)</a:t>
            </a:r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ambice předsednictva: alespoň 2 posudky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1600" dirty="0" smtClean="0">
              <a:latin typeface="Calibri" panose="020F0502020204030204" pitchFamily="34" charset="0"/>
            </a:endParaRPr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odesláno žádostí o posudky:	14 077</a:t>
            </a:r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získané posudky:			  3 961</a:t>
            </a:r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návratnost:	28,1</a:t>
            </a:r>
            <a:r>
              <a:rPr lang="cs-CZ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%</a:t>
            </a:r>
            <a:endParaRPr lang="cs-CZ" sz="2400" dirty="0">
              <a:latin typeface="Calibri" panose="020F0502020204030204" pitchFamily="34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552450" y="4508500"/>
            <a:ext cx="6035675" cy="0"/>
          </a:xfrm>
          <a:prstGeom prst="line">
            <a:avLst/>
          </a:prstGeom>
          <a:ln w="31750" cmpd="dbl">
            <a:solidFill>
              <a:srgbClr val="001343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Zahraniční posudky 2015</a:t>
            </a:r>
            <a:endParaRPr lang="cs-CZ" altLang="cs-CZ" sz="2800" dirty="0" smtClean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posudky po oborech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>
              <a:defRPr/>
            </a:pPr>
            <a:endParaRPr lang="cs-CZ" sz="2400" dirty="0" smtClean="0">
              <a:latin typeface="Calibri" panose="020F0502020204030204" pitchFamily="34" charset="0"/>
            </a:endParaRPr>
          </a:p>
          <a:p>
            <a:pPr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1200" dirty="0" smtClean="0">
              <a:latin typeface="Calibri" panose="020F0502020204030204" pitchFamily="34" charset="0"/>
            </a:endParaRPr>
          </a:p>
          <a:p>
            <a:pPr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problematika zahraničních posudků</a:t>
            </a:r>
            <a:endParaRPr lang="cs-CZ" sz="2400" dirty="0">
              <a:latin typeface="Calibri" panose="020F0502020204030204" pitchFamily="34" charset="0"/>
            </a:endParaRPr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2357438"/>
            <a:ext cx="684847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Změny 2015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18487" cy="5184775"/>
          </a:xfrm>
        </p:spPr>
        <p:txBody>
          <a:bodyPr/>
          <a:lstStyle/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poučení </a:t>
            </a:r>
            <a:r>
              <a:rPr lang="cs-CZ" sz="2400" dirty="0">
                <a:latin typeface="Calibri" panose="020F0502020204030204" pitchFamily="34" charset="0"/>
              </a:rPr>
              <a:t>z jara </a:t>
            </a:r>
            <a:r>
              <a:rPr lang="cs-CZ" sz="2400" dirty="0" smtClean="0">
                <a:latin typeface="Calibri" panose="020F0502020204030204" pitchFamily="34" charset="0"/>
              </a:rPr>
              <a:t>2014: komunikace (RVVI, AV ČR, KR, RVŠ, VR GA ČR, OK, panely)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rozhovory (LN, UK </a:t>
            </a:r>
            <a:r>
              <a:rPr lang="cs-CZ" sz="2400" dirty="0" err="1" smtClean="0">
                <a:latin typeface="Calibri" panose="020F0502020204030204" pitchFamily="34" charset="0"/>
              </a:rPr>
              <a:t>Forum</a:t>
            </a:r>
            <a:r>
              <a:rPr lang="cs-CZ" sz="2400" dirty="0" smtClean="0">
                <a:latin typeface="Calibri" panose="020F0502020204030204" pitchFamily="34" charset="0"/>
              </a:rPr>
              <a:t>); výjezdní zasedání GA ČR v Třeboni </a:t>
            </a:r>
          </a:p>
          <a:p>
            <a:pPr marL="400050" lvl="1" indent="0">
              <a:spcBef>
                <a:spcPts val="0"/>
              </a:spcBef>
              <a:buFont typeface="Arial" pitchFamily="34" charset="0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1. </a:t>
            </a:r>
            <a:r>
              <a:rPr lang="cs-CZ" sz="2400" dirty="0">
                <a:latin typeface="Calibri" panose="020F0502020204030204" pitchFamily="34" charset="0"/>
              </a:rPr>
              <a:t>–</a:t>
            </a:r>
            <a:r>
              <a:rPr lang="cs-CZ" sz="2400" dirty="0" smtClean="0">
                <a:latin typeface="Calibri" panose="020F0502020204030204" pitchFamily="34" charset="0"/>
              </a:rPr>
              <a:t> 2. 12. 2014; setkání s reprezentací NKC ženy a věda; podíl VR na zkvalitnění komunikace GA ČR s odbornou a širší veřejností</a:t>
            </a:r>
          </a:p>
          <a:p>
            <a:pPr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změny v zadávací dokumentaci</a:t>
            </a:r>
          </a:p>
          <a:p>
            <a:pPr marL="800100" lvl="2" indent="0">
              <a:spcBef>
                <a:spcPts val="1200"/>
              </a:spcBef>
              <a:buFont typeface="Wingdings" pitchFamily="2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</a:rPr>
              <a:t>	-</a:t>
            </a:r>
            <a:r>
              <a:rPr lang="cs-CZ" dirty="0">
                <a:latin typeface="Calibri" panose="020F0502020204030204" pitchFamily="34" charset="0"/>
              </a:rPr>
              <a:t> </a:t>
            </a:r>
            <a:r>
              <a:rPr lang="cs-CZ" dirty="0" smtClean="0">
                <a:latin typeface="Calibri" panose="020F0502020204030204" pitchFamily="34" charset="0"/>
              </a:rPr>
              <a:t>způsobilé náklady: možnost zdůvodněných nákladů na pořízení, opravu a údržbu informační, komunikační a výpočetní techniky</a:t>
            </a:r>
          </a:p>
          <a:p>
            <a:pPr marL="800100" lvl="2" indent="0">
              <a:spcBef>
                <a:spcPts val="1200"/>
              </a:spcBef>
              <a:buFont typeface="Wingdings" pitchFamily="2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</a:rPr>
              <a:t> - přerušení </a:t>
            </a:r>
            <a:r>
              <a:rPr lang="cs-CZ" dirty="0">
                <a:latin typeface="Calibri" panose="020F0502020204030204" pitchFamily="34" charset="0"/>
              </a:rPr>
              <a:t>projektů z důvodu mateřské dovolené</a:t>
            </a:r>
          </a:p>
          <a:p>
            <a:pPr marL="800100" lvl="2" indent="0">
              <a:spcBef>
                <a:spcPts val="1200"/>
              </a:spcBef>
              <a:buFont typeface="Wingdings" pitchFamily="2" charset="2"/>
              <a:buNone/>
              <a:defRPr/>
            </a:pPr>
            <a:r>
              <a:rPr lang="cs-CZ" dirty="0">
                <a:latin typeface="Calibri" panose="020F0502020204030204" pitchFamily="34" charset="0"/>
              </a:rPr>
              <a:t> </a:t>
            </a:r>
            <a:r>
              <a:rPr lang="cs-CZ" dirty="0" smtClean="0">
                <a:latin typeface="Calibri" panose="020F0502020204030204" pitchFamily="34" charset="0"/>
              </a:rPr>
              <a:t>- důraz na originalitu návrhů projektů</a:t>
            </a:r>
          </a:p>
          <a:p>
            <a:pPr marL="0" indent="0">
              <a:spcBef>
                <a:spcPts val="1200"/>
              </a:spcBef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	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Změny 2015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18487" cy="5184775"/>
          </a:xfrm>
        </p:spPr>
        <p:txBody>
          <a:bodyPr/>
          <a:lstStyle/>
          <a:p>
            <a:pPr marL="800100" lvl="2" indent="0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cs-CZ" dirty="0" smtClean="0">
                <a:latin typeface="Calibri" panose="020F0502020204030204" pitchFamily="34" charset="0"/>
              </a:rPr>
              <a:t>- juniorské projekty (</a:t>
            </a:r>
            <a:r>
              <a:rPr lang="cs-CZ" b="1" dirty="0" smtClean="0">
                <a:latin typeface="Calibri" panose="020F0502020204030204" pitchFamily="34" charset="0"/>
              </a:rPr>
              <a:t>jsou charakterem odlišné od </a:t>
            </a:r>
            <a:r>
              <a:rPr lang="cs-CZ" b="1" dirty="0" err="1" smtClean="0">
                <a:latin typeface="Calibri" panose="020F0502020204030204" pitchFamily="34" charset="0"/>
              </a:rPr>
              <a:t>postdoktorských</a:t>
            </a:r>
            <a:r>
              <a:rPr lang="cs-CZ" b="1" dirty="0" smtClean="0">
                <a:latin typeface="Calibri" panose="020F0502020204030204" pitchFamily="34" charset="0"/>
              </a:rPr>
              <a:t> projektů</a:t>
            </a:r>
            <a:r>
              <a:rPr lang="cs-CZ" dirty="0" smtClean="0">
                <a:latin typeface="Calibri" panose="020F0502020204030204" pitchFamily="34" charset="0"/>
              </a:rPr>
              <a:t>): vybudování nezávislé skupiny s </a:t>
            </a:r>
            <a:r>
              <a:rPr lang="cs-CZ" dirty="0">
                <a:latin typeface="Calibri" panose="020F0502020204030204" pitchFamily="34" charset="0"/>
              </a:rPr>
              <a:t>několika </a:t>
            </a:r>
            <a:r>
              <a:rPr lang="cs-CZ" dirty="0" smtClean="0">
                <a:latin typeface="Calibri" panose="020F0502020204030204" pitchFamily="34" charset="0"/>
              </a:rPr>
              <a:t>spolupracovníky; zrušena </a:t>
            </a:r>
            <a:r>
              <a:rPr lang="cs-CZ" dirty="0">
                <a:latin typeface="Calibri" panose="020F0502020204030204" pitchFamily="34" charset="0"/>
              </a:rPr>
              <a:t>hranice 35 </a:t>
            </a:r>
            <a:r>
              <a:rPr lang="cs-CZ" dirty="0" smtClean="0">
                <a:latin typeface="Calibri" panose="020F0502020204030204" pitchFamily="34" charset="0"/>
              </a:rPr>
              <a:t>let; </a:t>
            </a:r>
            <a:r>
              <a:rPr lang="cs-CZ" dirty="0">
                <a:latin typeface="Calibri" panose="020F0502020204030204" pitchFamily="34" charset="0"/>
              </a:rPr>
              <a:t>nejvýše 8 let od udělení </a:t>
            </a:r>
            <a:r>
              <a:rPr lang="cs-CZ" dirty="0" smtClean="0">
                <a:latin typeface="Calibri" panose="020F0502020204030204" pitchFamily="34" charset="0"/>
              </a:rPr>
              <a:t>titulu Ph.D</a:t>
            </a:r>
            <a:r>
              <a:rPr lang="cs-CZ" dirty="0">
                <a:latin typeface="Calibri" panose="020F0502020204030204" pitchFamily="34" charset="0"/>
              </a:rPr>
              <a:t>. nebo </a:t>
            </a:r>
            <a:r>
              <a:rPr lang="cs-CZ" dirty="0" smtClean="0">
                <a:latin typeface="Calibri" panose="020F0502020204030204" pitchFamily="34" charset="0"/>
              </a:rPr>
              <a:t>ekvivalentu; </a:t>
            </a:r>
            <a:r>
              <a:rPr lang="cs-CZ" dirty="0">
                <a:latin typeface="Calibri" panose="020F0502020204030204" pitchFamily="34" charset="0"/>
              </a:rPr>
              <a:t>nezapočítává </a:t>
            </a:r>
            <a:r>
              <a:rPr lang="cs-CZ" dirty="0" smtClean="0">
                <a:latin typeface="Calibri" panose="020F0502020204030204" pitchFamily="34" charset="0"/>
              </a:rPr>
              <a:t>se období strávené </a:t>
            </a:r>
            <a:r>
              <a:rPr lang="cs-CZ" dirty="0">
                <a:latin typeface="Calibri" panose="020F0502020204030204" pitchFamily="34" charset="0"/>
              </a:rPr>
              <a:t>na mateřské a rodičovské </a:t>
            </a:r>
            <a:r>
              <a:rPr lang="cs-CZ" dirty="0" smtClean="0">
                <a:latin typeface="Calibri" panose="020F0502020204030204" pitchFamily="34" charset="0"/>
              </a:rPr>
              <a:t>dovolené; absolvování šestiměsíční </a:t>
            </a:r>
            <a:r>
              <a:rPr lang="cs-CZ" dirty="0" err="1" smtClean="0">
                <a:latin typeface="Calibri" panose="020F0502020204030204" pitchFamily="34" charset="0"/>
              </a:rPr>
              <a:t>postdoktorské</a:t>
            </a:r>
            <a:r>
              <a:rPr lang="cs-CZ" dirty="0" smtClean="0">
                <a:latin typeface="Calibri" panose="020F0502020204030204" pitchFamily="34" charset="0"/>
              </a:rPr>
              <a:t> stáže </a:t>
            </a:r>
            <a:r>
              <a:rPr lang="cs-CZ" dirty="0">
                <a:latin typeface="Calibri" panose="020F0502020204030204" pitchFamily="34" charset="0"/>
              </a:rPr>
              <a:t>na území jiného státu, než ve kterém </a:t>
            </a:r>
            <a:r>
              <a:rPr lang="cs-CZ" dirty="0" smtClean="0">
                <a:latin typeface="Calibri" panose="020F0502020204030204" pitchFamily="34" charset="0"/>
              </a:rPr>
              <a:t>byl získán titul </a:t>
            </a:r>
            <a:r>
              <a:rPr lang="cs-CZ" dirty="0">
                <a:latin typeface="Calibri" panose="020F0502020204030204" pitchFamily="34" charset="0"/>
              </a:rPr>
              <a:t>Ph.D</a:t>
            </a:r>
            <a:r>
              <a:rPr lang="cs-CZ" dirty="0" smtClean="0">
                <a:latin typeface="Calibri" panose="020F0502020204030204" pitchFamily="34" charset="0"/>
              </a:rPr>
              <a:t>.; může být rozděleno na dvě části; v </a:t>
            </a:r>
            <a:r>
              <a:rPr lang="cs-CZ" dirty="0">
                <a:latin typeface="Calibri" panose="020F0502020204030204" pitchFamily="34" charset="0"/>
              </a:rPr>
              <a:t>případech hodných zvláštního zřetele </a:t>
            </a:r>
            <a:r>
              <a:rPr lang="cs-CZ" dirty="0" smtClean="0">
                <a:latin typeface="Calibri" panose="020F0502020204030204" pitchFamily="34" charset="0"/>
              </a:rPr>
              <a:t>může předsednictvo udělit </a:t>
            </a:r>
            <a:r>
              <a:rPr lang="cs-CZ" dirty="0">
                <a:latin typeface="Calibri" panose="020F0502020204030204" pitchFamily="34" charset="0"/>
              </a:rPr>
              <a:t>výjimku </a:t>
            </a:r>
            <a:r>
              <a:rPr lang="cs-CZ" dirty="0" smtClean="0">
                <a:latin typeface="Calibri" panose="020F0502020204030204" pitchFamily="34" charset="0"/>
              </a:rPr>
              <a:t>z podmínky </a:t>
            </a:r>
            <a:r>
              <a:rPr lang="cs-CZ" dirty="0">
                <a:latin typeface="Calibri" panose="020F0502020204030204" pitchFamily="34" charset="0"/>
              </a:rPr>
              <a:t>absolvování </a:t>
            </a:r>
            <a:r>
              <a:rPr lang="cs-CZ" dirty="0" smtClean="0">
                <a:latin typeface="Calibri" panose="020F0502020204030204" pitchFamily="34" charset="0"/>
              </a:rPr>
              <a:t>stáže (vážné zdravotní či rodinné důvody)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Font typeface="Wingdings" pitchFamily="2" charset="2"/>
              <a:buNone/>
              <a:defRPr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dirty="0" smtClean="0">
                <a:solidFill>
                  <a:schemeClr val="bg1"/>
                </a:solidFill>
                <a:latin typeface="Calibri" pitchFamily="34" charset="0"/>
              </a:rPr>
              <a:t>Změny 2015</a:t>
            </a:r>
            <a:endParaRPr lang="cs-CZ" altLang="cs-CZ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0100" lvl="2" indent="0">
              <a:spcBef>
                <a:spcPts val="600"/>
              </a:spcBef>
              <a:buNone/>
              <a:defRPr/>
            </a:pPr>
            <a:r>
              <a:rPr lang="cs-CZ" dirty="0">
                <a:latin typeface="Calibri" panose="020F0502020204030204" pitchFamily="34" charset="0"/>
              </a:rPr>
              <a:t>- velmi nekvalitní projekty (</a:t>
            </a:r>
            <a:r>
              <a:rPr lang="cs-CZ" dirty="0" err="1">
                <a:latin typeface="Calibri" panose="020F0502020204030204" pitchFamily="34" charset="0"/>
              </a:rPr>
              <a:t>Cn</a:t>
            </a:r>
            <a:r>
              <a:rPr lang="cs-CZ" dirty="0">
                <a:latin typeface="Calibri" panose="020F0502020204030204" pitchFamily="34" charset="0"/>
              </a:rPr>
              <a:t>) stále v pilotním provozu</a:t>
            </a:r>
          </a:p>
          <a:p>
            <a:pPr marL="800100" lvl="2" indent="0">
              <a:spcBef>
                <a:spcPts val="600"/>
              </a:spcBef>
              <a:buNone/>
              <a:defRPr/>
            </a:pPr>
            <a:r>
              <a:rPr lang="cs-CZ" dirty="0">
                <a:latin typeface="Calibri" panose="020F0502020204030204" pitchFamily="34" charset="0"/>
              </a:rPr>
              <a:t>- mzdy: prostředky GA ČR nemohou sloužit k vyplňování</a:t>
            </a:r>
            <a:r>
              <a:rPr lang="en-US" dirty="0">
                <a:latin typeface="Calibri" panose="020F0502020204030204" pitchFamily="34" charset="0"/>
              </a:rPr>
              <a:t> </a:t>
            </a:r>
            <a:r>
              <a:rPr lang="cs-CZ" dirty="0">
                <a:latin typeface="Calibri" panose="020F0502020204030204" pitchFamily="34" charset="0"/>
              </a:rPr>
              <a:t>mezer v institucionálním financování; </a:t>
            </a:r>
            <a:r>
              <a:rPr lang="cs-CZ" b="1" dirty="0">
                <a:latin typeface="Calibri" panose="020F0502020204030204" pitchFamily="34" charset="0"/>
              </a:rPr>
              <a:t>spoluúčast</a:t>
            </a:r>
            <a:r>
              <a:rPr lang="cs-CZ" dirty="0">
                <a:latin typeface="Calibri" panose="020F0502020204030204" pitchFamily="34" charset="0"/>
              </a:rPr>
              <a:t>; dva typy financování</a:t>
            </a:r>
          </a:p>
          <a:p>
            <a:pPr marL="0" indent="0">
              <a:spcBef>
                <a:spcPts val="1200"/>
              </a:spcBef>
              <a:buSzPct val="100000"/>
              <a:buNone/>
              <a:defRPr/>
            </a:pPr>
            <a:endParaRPr lang="cs-CZ" sz="2200" dirty="0"/>
          </a:p>
          <a:p>
            <a:pPr algn="just">
              <a:spcBef>
                <a:spcPts val="18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finanční kontrola mimořádně nákladných projektů; úměrnost nákladů</a:t>
            </a:r>
          </a:p>
          <a:p>
            <a:pPr algn="just">
              <a:spcBef>
                <a:spcPts val="1800"/>
              </a:spcBef>
              <a:defRPr/>
            </a:pPr>
            <a:r>
              <a:rPr lang="cs-CZ" sz="2400" dirty="0">
                <a:latin typeface="Calibri" panose="020F0502020204030204" pitchFamily="34" charset="0"/>
              </a:rPr>
              <a:t>CEP: počet výsledků</a:t>
            </a:r>
          </a:p>
          <a:p>
            <a:pPr algn="just">
              <a:spcBef>
                <a:spcPts val="1800"/>
              </a:spcBef>
              <a:defRPr/>
            </a:pPr>
            <a:r>
              <a:rPr lang="cs-CZ" sz="2400" b="1" dirty="0">
                <a:latin typeface="Calibri" panose="020F0502020204030204" pitchFamily="34" charset="0"/>
              </a:rPr>
              <a:t>VC OP </a:t>
            </a:r>
            <a:r>
              <a:rPr lang="cs-CZ" sz="2400" b="1" dirty="0" err="1">
                <a:latin typeface="Calibri" panose="020F0502020204030204" pitchFamily="34" charset="0"/>
              </a:rPr>
              <a:t>VaVpI</a:t>
            </a:r>
            <a:r>
              <a:rPr lang="cs-CZ" sz="2400" dirty="0">
                <a:latin typeface="Calibri" panose="020F0502020204030204" pitchFamily="34" charset="0"/>
              </a:rPr>
              <a:t>: </a:t>
            </a:r>
            <a:r>
              <a:rPr lang="cs-CZ" sz="2400" b="1" i="1" dirty="0">
                <a:latin typeface="Calibri" panose="020F0502020204030204" pitchFamily="34" charset="0"/>
              </a:rPr>
              <a:t>run na GA ČR? </a:t>
            </a:r>
            <a:r>
              <a:rPr lang="cs-CZ" sz="2400" dirty="0">
                <a:latin typeface="Calibri" panose="020F0502020204030204" pitchFamily="34" charset="0"/>
              </a:rPr>
              <a:t>(rozpočet/úspěšnost)</a:t>
            </a:r>
          </a:p>
          <a:p>
            <a:pPr marL="0" indent="0">
              <a:spcBef>
                <a:spcPts val="1800"/>
              </a:spcBef>
              <a:buSzPct val="60000"/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310124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Perspektivní témata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18487" cy="5184775"/>
          </a:xfrm>
        </p:spPr>
        <p:txBody>
          <a:bodyPr/>
          <a:lstStyle/>
          <a:p>
            <a:pPr marL="0" indent="0" algn="just">
              <a:spcBef>
                <a:spcPts val="1800"/>
              </a:spcBef>
              <a:buFont typeface="Wingdings" pitchFamily="2" charset="2"/>
              <a:buNone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k řešení ve spolupráci s VR GA ČR</a:t>
            </a:r>
            <a:r>
              <a:rPr lang="en-US" sz="2400" dirty="0" smtClean="0">
                <a:latin typeface="Calibri" panose="020F0502020204030204" pitchFamily="34" charset="0"/>
              </a:rPr>
              <a:t>*</a:t>
            </a:r>
            <a:r>
              <a:rPr lang="cs-CZ" sz="2400" dirty="0" smtClean="0">
                <a:latin typeface="Calibri" panose="020F0502020204030204" pitchFamily="34" charset="0"/>
              </a:rPr>
              <a:t> a RVVI</a:t>
            </a:r>
          </a:p>
          <a:p>
            <a:pPr marL="0" indent="0" algn="just">
              <a:spcBef>
                <a:spcPts val="1800"/>
              </a:spcBef>
              <a:buFont typeface="Wingdings" pitchFamily="2" charset="2"/>
              <a:buNone/>
              <a:defRPr/>
            </a:pPr>
            <a:r>
              <a:rPr lang="en-US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cs-CZ" altLang="cs-CZ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Zákon 130, § 36: (6) Vědecká rada Grantové agentury České republiky je koncepčním orgánem Grantové agentury České republiky, který zejména navrhuje předsednictvu Grantové agentury České republiky ustavení a zaměření oborových komisí, skupiny grantových projektů a jejich zaměření, vyhodnocuje vědeckou úroveň Grantové agentury České republiky a navrhuje potřebná opatření.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problematika nominací </a:t>
            </a:r>
            <a:r>
              <a:rPr lang="cs-CZ" sz="2400" dirty="0">
                <a:latin typeface="Calibri" panose="020F0502020204030204" pitchFamily="34" charset="0"/>
              </a:rPr>
              <a:t>do panelů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změna </a:t>
            </a:r>
            <a:r>
              <a:rPr lang="cs-CZ" sz="2400" dirty="0">
                <a:latin typeface="Calibri" panose="020F0502020204030204" pitchFamily="34" charset="0"/>
              </a:rPr>
              <a:t>příjemce podpory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jeden </a:t>
            </a:r>
            <a:r>
              <a:rPr lang="cs-CZ" sz="2400" dirty="0">
                <a:latin typeface="Calibri" panose="020F0502020204030204" pitchFamily="34" charset="0"/>
              </a:rPr>
              <a:t>navrhovatel více návrhů v jednom </a:t>
            </a:r>
            <a:r>
              <a:rPr lang="cs-CZ" sz="2400" dirty="0" smtClean="0">
                <a:latin typeface="Calibri" panose="020F0502020204030204" pitchFamily="34" charset="0"/>
              </a:rPr>
              <a:t>roce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možnosti rozšíření mezinárodní spolupráce (Izrael?)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Font typeface="Wingdings" pitchFamily="2" charset="2"/>
              <a:buNone/>
              <a:defRPr/>
            </a:pPr>
            <a:endParaRPr lang="cs-CZ" sz="20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71475" y="3789363"/>
            <a:ext cx="8569325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71475" y="1700213"/>
            <a:ext cx="8569325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Perspektivní témata</a:t>
            </a:r>
            <a:endParaRPr lang="cs-CZ" altLang="cs-CZ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složení</a:t>
            </a:r>
            <a:r>
              <a:rPr lang="cs-CZ" sz="2400" dirty="0">
                <a:latin typeface="Calibri" panose="020F0502020204030204" pitchFamily="34" charset="0"/>
              </a:rPr>
              <a:t>, tematické pokrytí a názvy </a:t>
            </a:r>
            <a:r>
              <a:rPr lang="cs-CZ" sz="2400" dirty="0" smtClean="0">
                <a:latin typeface="Calibri" panose="020F0502020204030204" pitchFamily="34" charset="0"/>
              </a:rPr>
              <a:t>panelů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stanovení </a:t>
            </a:r>
            <a:r>
              <a:rPr lang="cs-CZ" sz="2400" dirty="0">
                <a:latin typeface="Calibri" panose="020F0502020204030204" pitchFamily="34" charset="0"/>
              </a:rPr>
              <a:t>minimální kapacity (úvazku) pro řešitele, spoluřešitele </a:t>
            </a:r>
            <a:r>
              <a:rPr lang="cs-CZ" sz="2400" dirty="0" smtClean="0">
                <a:latin typeface="Calibri" panose="020F0502020204030204" pitchFamily="34" charset="0"/>
              </a:rPr>
              <a:t>a členy týmu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problematik</a:t>
            </a:r>
            <a:r>
              <a:rPr lang="en-US" sz="2400" dirty="0" smtClean="0">
                <a:latin typeface="Calibri" panose="020F0502020204030204" pitchFamily="34" charset="0"/>
              </a:rPr>
              <a:t>a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dirty="0">
                <a:latin typeface="Calibri" panose="020F0502020204030204" pitchFamily="34" charset="0"/>
              </a:rPr>
              <a:t>násobných </a:t>
            </a:r>
            <a:r>
              <a:rPr lang="cs-CZ" sz="2400" dirty="0" smtClean="0">
                <a:latin typeface="Calibri" panose="020F0502020204030204" pitchFamily="34" charset="0"/>
              </a:rPr>
              <a:t>dedikací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účast </a:t>
            </a:r>
            <a:r>
              <a:rPr lang="cs-CZ" sz="2400" dirty="0">
                <a:latin typeface="Calibri" panose="020F0502020204030204" pitchFamily="34" charset="0"/>
              </a:rPr>
              <a:t>v soutěži v daném roce zároveň v roli navrhovatele </a:t>
            </a:r>
            <a:r>
              <a:rPr lang="cs-CZ" sz="2400" dirty="0" smtClean="0">
                <a:latin typeface="Calibri" panose="020F0502020204030204" pitchFamily="34" charset="0"/>
              </a:rPr>
              <a:t>a v roli spolunavrhovatele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standard</a:t>
            </a:r>
            <a:r>
              <a:rPr lang="en-US" sz="2400" dirty="0" smtClean="0">
                <a:latin typeface="Calibri" panose="020F0502020204030204" pitchFamily="34" charset="0"/>
              </a:rPr>
              <a:t>y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dirty="0">
                <a:latin typeface="Calibri" panose="020F0502020204030204" pitchFamily="34" charset="0"/>
              </a:rPr>
              <a:t>kvality výsledků grantů ve společenských </a:t>
            </a:r>
            <a:r>
              <a:rPr lang="cs-CZ" sz="2400" dirty="0" smtClean="0">
                <a:latin typeface="Calibri" panose="020F0502020204030204" pitchFamily="34" charset="0"/>
              </a:rPr>
              <a:t>a humanitních </a:t>
            </a:r>
            <a:r>
              <a:rPr lang="cs-CZ" sz="2400" dirty="0">
                <a:latin typeface="Calibri" panose="020F0502020204030204" pitchFamily="34" charset="0"/>
              </a:rPr>
              <a:t>vědách; </a:t>
            </a:r>
            <a:r>
              <a:rPr lang="cs-CZ" sz="2400" dirty="0" smtClean="0">
                <a:latin typeface="Calibri" panose="020F0502020204030204" pitchFamily="34" charset="0"/>
              </a:rPr>
              <a:t>kritéria </a:t>
            </a:r>
            <a:r>
              <a:rPr lang="cs-CZ" sz="2400" dirty="0">
                <a:latin typeface="Calibri" panose="020F0502020204030204" pitchFamily="34" charset="0"/>
              </a:rPr>
              <a:t>excelence; publikování </a:t>
            </a:r>
            <a:r>
              <a:rPr lang="cs-CZ" sz="2400" dirty="0" smtClean="0">
                <a:latin typeface="Calibri" panose="020F0502020204030204" pitchFamily="34" charset="0"/>
              </a:rPr>
              <a:t>ve vlastních nakladatelstvích</a:t>
            </a: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stanovení maximální výše nákladů na grant</a:t>
            </a: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>
                <a:latin typeface="Calibri" panose="020F0502020204030204" pitchFamily="34" charset="0"/>
              </a:rPr>
              <a:t>perspektivní zavedení dvoustupňové soutěže</a:t>
            </a:r>
          </a:p>
          <a:p>
            <a:pPr marL="0" indent="0">
              <a:spcBef>
                <a:spcPts val="1200"/>
              </a:spcBef>
              <a:buSzPct val="100000"/>
              <a:buFont typeface="Wingdings" pitchFamily="2" charset="2"/>
              <a:buNone/>
              <a:defRPr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SzPct val="60000"/>
              <a:buFont typeface="Wingdings" pitchFamily="2" charset="2"/>
              <a:buNone/>
              <a:defRPr/>
            </a:pPr>
            <a:endParaRPr lang="cs-CZ" sz="2200" dirty="0"/>
          </a:p>
          <a:p>
            <a:pPr marL="0" indent="0">
              <a:spcBef>
                <a:spcPts val="1800"/>
              </a:spcBef>
              <a:buSzPct val="60000"/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altLang="cs-CZ" sz="2800" smtClean="0">
                <a:solidFill>
                  <a:schemeClr val="bg1"/>
                </a:solidFill>
                <a:latin typeface="Calibri" pitchFamily="34" charset="0"/>
              </a:rPr>
              <a:t>Perspektivní témata</a:t>
            </a:r>
            <a:endParaRPr lang="cs-CZ" altLang="cs-CZ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výše </a:t>
            </a:r>
            <a:r>
              <a:rPr lang="cs-CZ" sz="2400" dirty="0">
                <a:latin typeface="Calibri" panose="020F0502020204030204" pitchFamily="34" charset="0"/>
              </a:rPr>
              <a:t>osobních nákladů u „kmenových zaměstnanců“ (postupný přechod na systém uplatňovaný v </a:t>
            </a:r>
            <a:r>
              <a:rPr lang="cs-CZ" sz="2400" dirty="0" smtClean="0">
                <a:latin typeface="Calibri" panose="020F0502020204030204" pitchFamily="34" charset="0"/>
              </a:rPr>
              <a:t>DFG</a:t>
            </a:r>
            <a:r>
              <a:rPr lang="en-US" sz="2400" dirty="0" smtClean="0">
                <a:latin typeface="Calibri" panose="020F0502020204030204" pitchFamily="34" charset="0"/>
              </a:rPr>
              <a:t>*</a:t>
            </a:r>
            <a:r>
              <a:rPr lang="cs-CZ" sz="2400" dirty="0" smtClean="0">
                <a:latin typeface="Calibri" panose="020F0502020204030204" pitchFamily="34" charset="0"/>
              </a:rPr>
              <a:t>?)</a:t>
            </a:r>
          </a:p>
          <a:p>
            <a:pPr marL="0" indent="0">
              <a:spcBef>
                <a:spcPts val="1200"/>
              </a:spcBef>
              <a:buSzPct val="100000"/>
              <a:buFont typeface="Wingdings" pitchFamily="2" charset="2"/>
              <a:buNone/>
              <a:defRPr/>
            </a:pPr>
            <a:r>
              <a:rPr lang="cs-CZ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en-US" alt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Within DFG proposals PIs can´t apply for their salary or for an extra salary. This is impossible, also because a precondition to apply is that the PI´s own position is secured for the duration of the research project by other resources (normally resources coming from the PI´s  research institution).</a:t>
            </a:r>
            <a:endParaRPr lang="cs-CZ" alt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orientace </a:t>
            </a:r>
            <a:r>
              <a:rPr lang="cs-CZ" sz="2400" dirty="0">
                <a:latin typeface="Calibri" panose="020F0502020204030204" pitchFamily="34" charset="0"/>
              </a:rPr>
              <a:t>grantových soutěží: širší záběr/důraz na originalitu </a:t>
            </a:r>
            <a:r>
              <a:rPr lang="cs-CZ" sz="2400" dirty="0" smtClean="0">
                <a:latin typeface="Calibri" panose="020F0502020204030204" pitchFamily="34" charset="0"/>
              </a:rPr>
              <a:t>a excelenci?</a:t>
            </a:r>
          </a:p>
          <a:p>
            <a:pPr>
              <a:spcBef>
                <a:spcPts val="1200"/>
              </a:spcBef>
              <a:buSzPct val="100000"/>
              <a:defRPr/>
            </a:pPr>
            <a:r>
              <a:rPr lang="cs-CZ" sz="2400" dirty="0" smtClean="0">
                <a:latin typeface="Calibri" panose="020F0502020204030204" pitchFamily="34" charset="0"/>
              </a:rPr>
              <a:t>změny Zákona 130 (</a:t>
            </a:r>
            <a:r>
              <a:rPr lang="cs-CZ" sz="2400" i="1" dirty="0" err="1" smtClean="0">
                <a:latin typeface="Calibri" panose="020F0502020204030204" pitchFamily="34" charset="0"/>
              </a:rPr>
              <a:t>debyrokratizace</a:t>
            </a:r>
            <a:r>
              <a:rPr lang="cs-CZ" sz="2400" dirty="0" smtClean="0">
                <a:latin typeface="Calibri" panose="020F0502020204030204" pitchFamily="34" charset="0"/>
              </a:rPr>
              <a:t>)</a:t>
            </a:r>
          </a:p>
          <a:p>
            <a:pPr>
              <a:spcBef>
                <a:spcPts val="1200"/>
              </a:spcBef>
              <a:buSzPct val="100000"/>
              <a:defRPr/>
            </a:pPr>
            <a:r>
              <a:rPr lang="pt-BR" sz="2400" b="1" dirty="0" smtClean="0">
                <a:latin typeface="Calibri" panose="020F0502020204030204" pitchFamily="34" charset="0"/>
              </a:rPr>
              <a:t>diskrepance mezi </a:t>
            </a:r>
            <a:r>
              <a:rPr lang="cs-CZ" sz="2400" b="1" dirty="0" smtClean="0">
                <a:latin typeface="Calibri" panose="020F0502020204030204" pitchFamily="34" charset="0"/>
              </a:rPr>
              <a:t>institucionálním a účelovým financováním; </a:t>
            </a:r>
            <a:r>
              <a:rPr lang="pt-BR" sz="2400" b="1" dirty="0" smtClean="0">
                <a:latin typeface="Calibri" panose="020F0502020204030204" pitchFamily="34" charset="0"/>
              </a:rPr>
              <a:t>vhodnost/nevhodnost </a:t>
            </a:r>
            <a:r>
              <a:rPr lang="pt-BR" sz="2400" b="1" dirty="0">
                <a:latin typeface="Calibri" panose="020F0502020204030204" pitchFamily="34" charset="0"/>
              </a:rPr>
              <a:t>role Grantové agentury jako nástroje pro vyplňování mezer v institucionálním financování</a:t>
            </a:r>
            <a:endParaRPr lang="cs-CZ" sz="2400" b="1" dirty="0">
              <a:latin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SzPct val="60000"/>
              <a:buFont typeface="Wingdings" pitchFamily="2" charset="2"/>
              <a:buNone/>
              <a:defRPr/>
            </a:pPr>
            <a:endParaRPr lang="cs-CZ" sz="2200" i="1" dirty="0">
              <a:latin typeface="Calibri" panose="020F0502020204030204" pitchFamily="34" charset="0"/>
            </a:endParaRPr>
          </a:p>
          <a:p>
            <a:pPr marL="0" indent="0">
              <a:spcBef>
                <a:spcPts val="1800"/>
              </a:spcBef>
              <a:buSzPct val="60000"/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 smtClean="0"/>
          </a:p>
        </p:txBody>
      </p:sp>
      <p:cxnSp>
        <p:nvCxnSpPr>
          <p:cNvPr id="5" name="Přímá spojnice 4"/>
          <p:cNvCxnSpPr/>
          <p:nvPr/>
        </p:nvCxnSpPr>
        <p:spPr>
          <a:xfrm>
            <a:off x="298450" y="3429000"/>
            <a:ext cx="8424863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98450" y="2060575"/>
            <a:ext cx="8424863" cy="0"/>
          </a:xfrm>
          <a:prstGeom prst="line">
            <a:avLst/>
          </a:prstGeom>
          <a:ln>
            <a:solidFill>
              <a:srgbClr val="001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16113"/>
            <a:ext cx="8229600" cy="1944687"/>
          </a:xfrm>
        </p:spPr>
        <p:txBody>
          <a:bodyPr/>
          <a:lstStyle/>
          <a:p>
            <a:pPr eaLnBrk="1" hangingPunct="1"/>
            <a:r>
              <a:rPr lang="cs-CZ" altLang="cs-CZ" sz="4000" b="1" dirty="0" smtClean="0">
                <a:solidFill>
                  <a:srgbClr val="000066"/>
                </a:solidFill>
                <a:latin typeface="Calibri" pitchFamily="34" charset="0"/>
              </a:rPr>
              <a:t>Děkuji za pozornost</a:t>
            </a:r>
            <a:endParaRPr lang="en-US" altLang="cs-CZ" sz="4000" b="1" dirty="0" smtClean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34819" name="TextovéPole 1"/>
          <p:cNvSpPr txBox="1">
            <a:spLocks noChangeArrowheads="1"/>
          </p:cNvSpPr>
          <p:nvPr/>
        </p:nvSpPr>
        <p:spPr bwMode="auto">
          <a:xfrm>
            <a:off x="6659563" y="6616700"/>
            <a:ext cx="24495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800">
                <a:solidFill>
                  <a:srgbClr val="001343"/>
                </a:solidFill>
                <a:latin typeface="Futura T OT" pitchFamily="50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•"/>
              <a:defRPr sz="2600">
                <a:solidFill>
                  <a:srgbClr val="001343"/>
                </a:solidFill>
                <a:latin typeface="Futura T OT" pitchFamily="50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rgbClr val="001343"/>
                </a:solidFill>
                <a:latin typeface="Futura T OT" pitchFamily="50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001343"/>
                </a:solidFill>
                <a:latin typeface="Futura T OT" pitchFamily="50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001343"/>
                </a:solidFill>
                <a:latin typeface="Futura T OT" pitchFamily="50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cs-CZ" altLang="cs-CZ" sz="800">
                <a:solidFill>
                  <a:schemeClr val="bg2"/>
                </a:solidFill>
              </a:rPr>
              <a:t>© Grantová agentura České republiky,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CR_inverzni">
  <a:themeElements>
    <a:clrScheme name="Vlastní 3">
      <a:dk1>
        <a:srgbClr val="FFFFFF"/>
      </a:dk1>
      <a:lt1>
        <a:srgbClr val="FFFFFF"/>
      </a:lt1>
      <a:dk2>
        <a:srgbClr val="00206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Futura T OT Demi"/>
        <a:ea typeface=""/>
        <a:cs typeface=""/>
      </a:majorFont>
      <a:minorFont>
        <a:latin typeface="Futura T OT"/>
        <a:ea typeface=""/>
        <a:cs typeface="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lastní 3">
    <a:dk1>
      <a:srgbClr val="FFFFFF"/>
    </a:dk1>
    <a:lt1>
      <a:srgbClr val="FFFFFF"/>
    </a:lt1>
    <a:dk2>
      <a:srgbClr val="002060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Vlastní 1">
    <a:majorFont>
      <a:latin typeface="Futura T OT Demi"/>
      <a:ea typeface=""/>
      <a:cs typeface=""/>
    </a:majorFont>
    <a:minorFont>
      <a:latin typeface="Futura T OT"/>
      <a:ea typeface=""/>
      <a:cs typeface=""/>
    </a:minorFont>
  </a:fontScheme>
  <a:fmtScheme name="Modul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47500"/>
              <a:satMod val="137000"/>
            </a:schemeClr>
          </a:gs>
          <a:gs pos="55000">
            <a:schemeClr val="phClr">
              <a:shade val="69000"/>
              <a:satMod val="137000"/>
            </a:schemeClr>
          </a:gs>
          <a:gs pos="100000">
            <a:schemeClr val="phClr">
              <a:shade val="98000"/>
              <a:satMod val="137000"/>
            </a:schemeClr>
          </a:gs>
        </a:gsLst>
        <a:lin ang="16200000" scaled="0"/>
      </a:gradFill>
    </a:fillStyleLst>
    <a:lnStyleLst>
      <a:ln w="6350" cap="rnd" cmpd="sng" algn="ctr">
        <a:solidFill>
          <a:schemeClr val="phClr">
            <a:shade val="95000"/>
            <a:satMod val="105000"/>
          </a:schemeClr>
        </a:solidFill>
        <a:prstDash val="solid"/>
      </a:ln>
      <a:ln w="48000" cap="flat" cmpd="thickThin" algn="ctr">
        <a:solidFill>
          <a:schemeClr val="phClr"/>
        </a:solidFill>
        <a:prstDash val="solid"/>
      </a:ln>
      <a:ln w="48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45000" dist="25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39000" dist="254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5122</TotalTime>
  <Words>1116</Words>
  <Application>Microsoft Office PowerPoint</Application>
  <PresentationFormat>Předvádění na obrazovce (4:3)</PresentationFormat>
  <Paragraphs>309</Paragraphs>
  <Slides>34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GACR_inverzni</vt:lpstr>
      <vt:lpstr>Prezentace aplikace PowerPoint</vt:lpstr>
      <vt:lpstr>Agenda prezentace</vt:lpstr>
      <vt:lpstr>Profil organizace</vt:lpstr>
      <vt:lpstr>Profil organizace</vt:lpstr>
      <vt:lpstr>Vědní obory</vt:lpstr>
      <vt:lpstr>Organizační struktura</vt:lpstr>
      <vt:lpstr>Grantové soutěže</vt:lpstr>
      <vt:lpstr>Rozpočet</vt:lpstr>
      <vt:lpstr> Počet hodnocených návrhů projektů</vt:lpstr>
      <vt:lpstr> Náklady na projekty</vt:lpstr>
      <vt:lpstr> Udělené projekty</vt:lpstr>
      <vt:lpstr> Úspěšnost</vt:lpstr>
      <vt:lpstr>Hodnocení návrhů projektů</vt:lpstr>
      <vt:lpstr>Hodnocení návrhů projektů</vt:lpstr>
      <vt:lpstr>Panely</vt:lpstr>
      <vt:lpstr>Panely</vt:lpstr>
      <vt:lpstr>Oborové komise</vt:lpstr>
      <vt:lpstr>Postup hodnocení návrhů projektů</vt:lpstr>
      <vt:lpstr>Výsledky pro rok 2015: standardní projekty</vt:lpstr>
      <vt:lpstr>Výsledky pro rok 2015: standardní projekty</vt:lpstr>
      <vt:lpstr>Výsledky pro rok 2015: standardní projekty</vt:lpstr>
      <vt:lpstr>Výsledky pro rok 2015: juniorské projekty</vt:lpstr>
      <vt:lpstr>Výsledky pro rok 2015: juniorské projekty</vt:lpstr>
      <vt:lpstr>Výsledky pro rok 2015: juniorské projekty</vt:lpstr>
      <vt:lpstr>Výsledky pro rok 2015: mezinárodní projekty</vt:lpstr>
      <vt:lpstr>Zahraniční posudky 2015</vt:lpstr>
      <vt:lpstr>Zahraniční posudky 2015</vt:lpstr>
      <vt:lpstr>Změny 2015</vt:lpstr>
      <vt:lpstr>Změny 2015</vt:lpstr>
      <vt:lpstr>Změny 2015</vt:lpstr>
      <vt:lpstr>Perspektivní témata</vt:lpstr>
      <vt:lpstr>Perspektivní témata</vt:lpstr>
      <vt:lpstr>Perspektivní témata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 ČR prezentace</dc:title>
  <dc:creator>Gabriela Bechynská</dc:creator>
  <cp:lastModifiedBy>Gabriela Bechynska</cp:lastModifiedBy>
  <cp:revision>233</cp:revision>
  <cp:lastPrinted>2015-02-03T08:51:49Z</cp:lastPrinted>
  <dcterms:created xsi:type="dcterms:W3CDTF">2012-01-19T08:42:25Z</dcterms:created>
  <dcterms:modified xsi:type="dcterms:W3CDTF">2015-02-06T08:46:31Z</dcterms:modified>
</cp:coreProperties>
</file>