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7" r:id="rId2"/>
    <p:sldId id="276" r:id="rId3"/>
    <p:sldId id="284" r:id="rId4"/>
    <p:sldId id="281" r:id="rId5"/>
    <p:sldId id="282" r:id="rId6"/>
    <p:sldId id="278" r:id="rId7"/>
    <p:sldId id="280" r:id="rId8"/>
    <p:sldId id="273" r:id="rId9"/>
    <p:sldId id="274" r:id="rId10"/>
    <p:sldId id="275" r:id="rId11"/>
    <p:sldId id="289" r:id="rId12"/>
    <p:sldId id="292" r:id="rId13"/>
    <p:sldId id="290" r:id="rId14"/>
    <p:sldId id="291" r:id="rId15"/>
    <p:sldId id="263" r:id="rId16"/>
    <p:sldId id="272" r:id="rId17"/>
    <p:sldId id="271" r:id="rId18"/>
    <p:sldId id="269" r:id="rId19"/>
    <p:sldId id="285" r:id="rId20"/>
    <p:sldId id="270" r:id="rId21"/>
    <p:sldId id="268" r:id="rId22"/>
    <p:sldId id="257" r:id="rId23"/>
    <p:sldId id="286" r:id="rId24"/>
    <p:sldId id="287" r:id="rId25"/>
    <p:sldId id="288" r:id="rId26"/>
    <p:sldId id="293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6" autoAdjust="0"/>
    <p:restoredTop sz="94660"/>
  </p:normalViewPr>
  <p:slideViewPr>
    <p:cSldViewPr>
      <p:cViewPr>
        <p:scale>
          <a:sx n="100" d="100"/>
          <a:sy n="100" d="100"/>
        </p:scale>
        <p:origin x="-37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CAAEB-3DFB-47DC-902B-0B60F780C1E6}" type="datetimeFigureOut">
              <a:rPr lang="cs-CZ" smtClean="0"/>
              <a:t>22.5.2015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F29D45-0D59-452F-B0D7-80D36F2527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676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41C5FF-567A-4B9E-ABDC-79A5A4B96DD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650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650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650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650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650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650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716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9629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962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9629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9629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29D45-0D59-452F-B0D7-80D36F2527F0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962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9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228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5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02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682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01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81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393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460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890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20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59799-5F90-4B9D-82F2-9D17EA5EA301}" type="datetimeFigureOut">
              <a:rPr lang="en-US" smtClean="0"/>
              <a:t>5/22/2015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30821-B9E3-4815-8E7B-BC75419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765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4941888"/>
            <a:ext cx="4135438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Content Placeholder 2"/>
          <p:cNvSpPr txBox="1">
            <a:spLocks/>
          </p:cNvSpPr>
          <p:nvPr/>
        </p:nvSpPr>
        <p:spPr bwMode="auto">
          <a:xfrm>
            <a:off x="3779838" y="1052513"/>
            <a:ext cx="5040312" cy="266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60000"/>
              </a:spcBef>
              <a:buClr>
                <a:srgbClr val="C00000"/>
              </a:buClr>
              <a:buFont typeface="Arial" charset="0"/>
              <a:buNone/>
            </a:pPr>
            <a:r>
              <a:rPr lang="cs-CZ" sz="4000" b="1" dirty="0"/>
              <a:t>Výstupy </a:t>
            </a:r>
            <a:r>
              <a:rPr lang="cs-CZ" sz="4000" b="1" dirty="0" smtClean="0"/>
              <a:t>společenských a humanitních věd v </a:t>
            </a:r>
            <a:r>
              <a:rPr lang="cs-CZ" sz="4000" b="1" dirty="0"/>
              <a:t>evropském a českém </a:t>
            </a:r>
            <a:r>
              <a:rPr lang="cs-CZ" sz="4000" b="1" dirty="0" smtClean="0"/>
              <a:t>kontextu</a:t>
            </a:r>
            <a:endParaRPr lang="en-US" sz="3200" b="1" dirty="0">
              <a:solidFill>
                <a:srgbClr val="C00000"/>
              </a:solidFill>
              <a:cs typeface="Arial" charset="0"/>
            </a:endParaRPr>
          </a:p>
        </p:txBody>
      </p:sp>
      <p:pic>
        <p:nvPicPr>
          <p:cNvPr id="3076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0550" y="1187450"/>
            <a:ext cx="3028950" cy="46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3857620" y="3643314"/>
            <a:ext cx="20271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DANIEL </a:t>
            </a:r>
            <a:r>
              <a:rPr lang="cs-CZ" b="1" dirty="0" smtClean="0"/>
              <a:t>MÜNICH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6248400"/>
            <a:ext cx="836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Mezinárodní publikační praxe v oborech společenských a humanitních </a:t>
            </a:r>
            <a:r>
              <a:rPr lang="cs-CZ" sz="1400" b="1" dirty="0" smtClean="0"/>
              <a:t>věd</a:t>
            </a:r>
            <a:endParaRPr lang="en-US" sz="1400" b="1" i="1" dirty="0" smtClean="0"/>
          </a:p>
          <a:p>
            <a:r>
              <a:rPr lang="cs-CZ" sz="1400" b="1" i="1" dirty="0" smtClean="0"/>
              <a:t>20</a:t>
            </a:r>
            <a:r>
              <a:rPr lang="en-US" sz="1400" b="1" i="1" dirty="0" smtClean="0"/>
              <a:t>. </a:t>
            </a:r>
            <a:r>
              <a:rPr lang="cs-CZ" sz="1400" b="1" i="1" dirty="0" smtClean="0"/>
              <a:t>května,</a:t>
            </a:r>
            <a:r>
              <a:rPr lang="en-US" sz="1400" b="1" i="1" dirty="0" smtClean="0"/>
              <a:t> 2015, </a:t>
            </a:r>
            <a:r>
              <a:rPr lang="cs-CZ" sz="1400" b="1" i="1" dirty="0" smtClean="0"/>
              <a:t>Praha</a:t>
            </a:r>
            <a:endParaRPr lang="en-US" sz="1400" b="1" i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896" y="5990260"/>
            <a:ext cx="1496104" cy="86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9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Osnova prezentace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610600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Svět hlavních forem vědeckých výsledků</a:t>
            </a:r>
          </a:p>
          <a:p>
            <a:r>
              <a:rPr lang="cs-CZ" b="1" dirty="0" smtClean="0"/>
              <a:t>Informace o informacích</a:t>
            </a:r>
            <a:r>
              <a:rPr lang="en-US" b="1" dirty="0" smtClean="0"/>
              <a:t> </a:t>
            </a:r>
            <a:r>
              <a:rPr lang="cs-CZ" b="1" dirty="0" smtClean="0"/>
              <a:t>(i</a:t>
            </a:r>
            <a:r>
              <a:rPr lang="en-US" b="1" dirty="0" smtClean="0"/>
              <a:t>m</a:t>
            </a:r>
            <a:r>
              <a:rPr lang="cs-CZ" b="1" dirty="0" err="1" smtClean="0"/>
              <a:t>pe</a:t>
            </a:r>
            <a:r>
              <a:rPr lang="en-US" b="1" dirty="0" smtClean="0"/>
              <a:t>r</a:t>
            </a:r>
            <a:r>
              <a:rPr lang="cs-CZ" b="1" dirty="0" err="1" smtClean="0"/>
              <a:t>fect</a:t>
            </a:r>
            <a:r>
              <a:rPr lang="en-US" b="1" dirty="0" smtClean="0"/>
              <a:t> &amp; incomplete)</a:t>
            </a:r>
            <a:endParaRPr lang="cs-CZ" b="1" dirty="0" smtClean="0"/>
          </a:p>
          <a:p>
            <a:r>
              <a:rPr lang="cs-CZ" b="1" dirty="0" smtClean="0"/>
              <a:t>Ukazatele</a:t>
            </a:r>
          </a:p>
          <a:p>
            <a:r>
              <a:rPr lang="cs-CZ" b="1" i="1" dirty="0" smtClean="0">
                <a:solidFill>
                  <a:srgbClr val="C00000"/>
                </a:solidFill>
              </a:rPr>
              <a:t>Pár poznámek na úvod</a:t>
            </a:r>
          </a:p>
          <a:p>
            <a:pPr lvl="1"/>
            <a:r>
              <a:rPr lang="cs-CZ" b="1" dirty="0" smtClean="0"/>
              <a:t>Obtížnost srovnání, absence podrobného zkoumání</a:t>
            </a:r>
          </a:p>
          <a:p>
            <a:pPr lvl="1"/>
            <a:r>
              <a:rPr lang="cs-CZ" b="1" dirty="0" smtClean="0"/>
              <a:t>Celkový přehled</a:t>
            </a:r>
          </a:p>
          <a:p>
            <a:pPr lvl="1"/>
            <a:r>
              <a:rPr lang="cs-CZ" b="1" dirty="0" smtClean="0"/>
              <a:t>Velká oborová rozmanitost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93709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Hlavní formy výsledků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Publikační výsledky</a:t>
            </a:r>
          </a:p>
          <a:p>
            <a:pPr lvl="1"/>
            <a:r>
              <a:rPr lang="cs-CZ" b="1" dirty="0" smtClean="0"/>
              <a:t>V časopisech</a:t>
            </a:r>
          </a:p>
          <a:p>
            <a:pPr lvl="1"/>
            <a:r>
              <a:rPr lang="cs-CZ" b="1" dirty="0" smtClean="0"/>
              <a:t>Monografie</a:t>
            </a:r>
          </a:p>
          <a:p>
            <a:pPr lvl="1"/>
            <a:r>
              <a:rPr lang="cs-CZ" b="1" dirty="0" smtClean="0"/>
              <a:t>Ve sbornících</a:t>
            </a:r>
          </a:p>
          <a:p>
            <a:pPr lvl="1"/>
            <a:r>
              <a:rPr lang="cs-CZ" b="1" dirty="0" smtClean="0"/>
              <a:t>Další….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Nepublikační výsledky</a:t>
            </a:r>
          </a:p>
          <a:p>
            <a:pPr lvl="1"/>
            <a:r>
              <a:rPr lang="cs-CZ" b="1" dirty="0" smtClean="0"/>
              <a:t>velmi rozmanité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7053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Informace o informacích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Měřítka</a:t>
            </a:r>
          </a:p>
          <a:p>
            <a:pPr lvl="1"/>
            <a:r>
              <a:rPr lang="cs-CZ" b="1" dirty="0" smtClean="0"/>
              <a:t>Počty publikací</a:t>
            </a:r>
          </a:p>
          <a:p>
            <a:pPr lvl="1"/>
            <a:r>
              <a:rPr lang="cs-CZ" b="1" dirty="0" smtClean="0"/>
              <a:t>Ohlas </a:t>
            </a:r>
            <a:r>
              <a:rPr lang="cs-CZ" dirty="0" smtClean="0"/>
              <a:t>(citace, dopad)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Hlavní zdroje informací</a:t>
            </a:r>
          </a:p>
          <a:p>
            <a:pPr lvl="1"/>
            <a:r>
              <a:rPr lang="cs-CZ" b="1" dirty="0" err="1" smtClean="0"/>
              <a:t>WoS</a:t>
            </a:r>
            <a:r>
              <a:rPr lang="cs-CZ" b="1" dirty="0" smtClean="0"/>
              <a:t>, Scopus</a:t>
            </a:r>
          </a:p>
          <a:p>
            <a:pPr lvl="1"/>
            <a:r>
              <a:rPr lang="cs-CZ" b="1" dirty="0" smtClean="0"/>
              <a:t>ERIH</a:t>
            </a:r>
          </a:p>
          <a:p>
            <a:pPr lvl="1"/>
            <a:r>
              <a:rPr lang="cs-CZ" b="1" dirty="0" smtClean="0"/>
              <a:t>Knihovnické a jiné databáze</a:t>
            </a:r>
          </a:p>
          <a:p>
            <a:pPr lvl="1"/>
            <a:r>
              <a:rPr lang="cs-CZ" b="1" dirty="0" smtClean="0"/>
              <a:t>Národní </a:t>
            </a:r>
            <a:r>
              <a:rPr lang="en-US" b="1" dirty="0" err="1" smtClean="0"/>
              <a:t>seznamy</a:t>
            </a:r>
            <a:r>
              <a:rPr lang="en-US" b="1" dirty="0" smtClean="0"/>
              <a:t> </a:t>
            </a:r>
            <a:r>
              <a:rPr lang="cs-CZ" b="1" dirty="0" smtClean="0"/>
              <a:t>vědeckých časopisů</a:t>
            </a:r>
            <a:endParaRPr lang="en-US" b="1" dirty="0" smtClean="0"/>
          </a:p>
          <a:p>
            <a:pPr lvl="1"/>
            <a:r>
              <a:rPr lang="en-US" b="1" dirty="0" smtClean="0"/>
              <a:t>N</a:t>
            </a:r>
            <a:r>
              <a:rPr lang="cs-CZ" b="1" dirty="0" smtClean="0"/>
              <a:t>á</a:t>
            </a:r>
            <a:r>
              <a:rPr lang="en-US" b="1" dirty="0" err="1" smtClean="0"/>
              <a:t>rodn</a:t>
            </a:r>
            <a:r>
              <a:rPr lang="cs-CZ" b="1" dirty="0" smtClean="0"/>
              <a:t>í</a:t>
            </a:r>
            <a:r>
              <a:rPr lang="en-US" b="1" dirty="0" smtClean="0"/>
              <a:t> </a:t>
            </a:r>
            <a:r>
              <a:rPr lang="cs-CZ" b="1" dirty="0" smtClean="0"/>
              <a:t>citační indexy</a:t>
            </a:r>
          </a:p>
          <a:p>
            <a:pPr lvl="1"/>
            <a:r>
              <a:rPr lang="cs-CZ" b="1" dirty="0" smtClean="0"/>
              <a:t>Databáze </a:t>
            </a:r>
            <a:r>
              <a:rPr lang="cs-CZ" b="1" dirty="0" err="1" smtClean="0"/>
              <a:t>VaV</a:t>
            </a:r>
            <a:r>
              <a:rPr lang="cs-CZ" b="1" dirty="0" smtClean="0"/>
              <a:t> (RIV)</a:t>
            </a:r>
          </a:p>
          <a:p>
            <a:pPr lvl="1"/>
            <a:r>
              <a:rPr lang="cs-CZ" b="1" dirty="0" smtClean="0"/>
              <a:t>Internet</a:t>
            </a:r>
            <a:endParaRPr lang="cs-CZ" b="1" dirty="0"/>
          </a:p>
          <a:p>
            <a:pPr marL="457200" lvl="1" indent="0">
              <a:buNone/>
            </a:pPr>
            <a:endParaRPr lang="cs-CZ" b="1" dirty="0" smtClean="0"/>
          </a:p>
          <a:p>
            <a:pPr lvl="1"/>
            <a:endParaRPr lang="cs-CZ" b="1" dirty="0" smtClean="0"/>
          </a:p>
          <a:p>
            <a:pPr lvl="1"/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00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WoS</a:t>
            </a:r>
            <a:r>
              <a:rPr lang="cs-CZ" b="1" dirty="0" smtClean="0">
                <a:solidFill>
                  <a:srgbClr val="C00000"/>
                </a:solidFill>
              </a:rPr>
              <a:t> (Scopus)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Časopisy</a:t>
            </a:r>
          </a:p>
          <a:p>
            <a:pPr lvl="1"/>
            <a:r>
              <a:rPr lang="cs-CZ" b="1" dirty="0" err="1" smtClean="0"/>
              <a:t>Articles</a:t>
            </a:r>
            <a:r>
              <a:rPr lang="cs-CZ" b="1" dirty="0" smtClean="0"/>
              <a:t>, </a:t>
            </a:r>
            <a:r>
              <a:rPr lang="cs-CZ" b="1" dirty="0" err="1" smtClean="0"/>
              <a:t>Reviews</a:t>
            </a:r>
            <a:r>
              <a:rPr lang="cs-CZ" b="1" dirty="0" smtClean="0"/>
              <a:t>, </a:t>
            </a:r>
            <a:r>
              <a:rPr lang="cs-CZ" b="1" dirty="0" err="1" smtClean="0"/>
              <a:t>Editorial</a:t>
            </a:r>
            <a:r>
              <a:rPr lang="cs-CZ" b="1" dirty="0" smtClean="0"/>
              <a:t> </a:t>
            </a:r>
            <a:r>
              <a:rPr lang="cs-CZ" b="1" dirty="0" err="1" smtClean="0"/>
              <a:t>Material</a:t>
            </a:r>
            <a:r>
              <a:rPr lang="cs-CZ" b="1" dirty="0" smtClean="0"/>
              <a:t>, …</a:t>
            </a:r>
          </a:p>
          <a:p>
            <a:pPr lvl="1"/>
            <a:r>
              <a:rPr lang="cs-CZ" b="1" dirty="0" smtClean="0"/>
              <a:t>Různé oborové pokrytí</a:t>
            </a:r>
          </a:p>
          <a:p>
            <a:pPr lvl="1"/>
            <a:r>
              <a:rPr lang="cs-CZ" b="1" dirty="0" smtClean="0"/>
              <a:t>Růst počtu časopisů v čase</a:t>
            </a:r>
          </a:p>
          <a:p>
            <a:pPr lvl="1"/>
            <a:r>
              <a:rPr lang="cs-CZ" b="1" dirty="0"/>
              <a:t>Domácí časopisy</a:t>
            </a:r>
          </a:p>
          <a:p>
            <a:pPr lvl="1"/>
            <a:r>
              <a:rPr lang="cs-CZ" b="1" dirty="0" smtClean="0"/>
              <a:t>Nejasná pravidla zařazování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Sborníky</a:t>
            </a:r>
          </a:p>
          <a:p>
            <a:pPr lvl="1"/>
            <a:r>
              <a:rPr lang="cs-CZ" b="1" dirty="0" smtClean="0"/>
              <a:t>Speciální konferenční čísla běžných časopisů</a:t>
            </a:r>
          </a:p>
          <a:p>
            <a:pPr lvl="1"/>
            <a:r>
              <a:rPr lang="cs-CZ" b="1" dirty="0" smtClean="0"/>
              <a:t>Ad hoc sborníky</a:t>
            </a:r>
          </a:p>
          <a:p>
            <a:pPr lvl="1"/>
            <a:r>
              <a:rPr lang="cs-CZ" b="1" dirty="0" smtClean="0"/>
              <a:t>Nízké pokrytí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Monografie</a:t>
            </a:r>
          </a:p>
          <a:p>
            <a:pPr lvl="1"/>
            <a:r>
              <a:rPr lang="cs-CZ" b="1" dirty="0" smtClean="0"/>
              <a:t>Malé a pomalu rostoucí pokrytí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Další typy výstupů</a:t>
            </a:r>
            <a:endParaRPr lang="cs-CZ" b="1" dirty="0" smtClean="0"/>
          </a:p>
          <a:p>
            <a:pPr lvl="1"/>
            <a:endParaRPr lang="cs-CZ" b="1" dirty="0" smtClean="0"/>
          </a:p>
          <a:p>
            <a:pPr lvl="1"/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9340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ERIH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r>
              <a:rPr lang="cs-CZ" b="1" dirty="0" smtClean="0"/>
              <a:t>ERIH </a:t>
            </a:r>
            <a:r>
              <a:rPr lang="cs-CZ" sz="2400" b="1" dirty="0" smtClean="0"/>
              <a:t>(</a:t>
            </a:r>
            <a:r>
              <a:rPr lang="en-US" sz="2400" b="1" dirty="0"/>
              <a:t>European Reference Index for the </a:t>
            </a:r>
            <a:r>
              <a:rPr lang="en-US" sz="2400" b="1" dirty="0" smtClean="0"/>
              <a:t>Humanities</a:t>
            </a:r>
            <a:r>
              <a:rPr lang="cs-CZ" sz="2400" b="1" dirty="0" smtClean="0"/>
              <a:t>)</a:t>
            </a:r>
            <a:endParaRPr lang="cs-CZ" b="1" dirty="0" smtClean="0"/>
          </a:p>
          <a:p>
            <a:pPr lvl="1"/>
            <a:r>
              <a:rPr lang="cs-CZ" dirty="0" smtClean="0"/>
              <a:t>Pouze seznamy časopisů, ne článků, ne citací</a:t>
            </a:r>
          </a:p>
          <a:p>
            <a:pPr lvl="1"/>
            <a:r>
              <a:rPr lang="cs-CZ" dirty="0" smtClean="0"/>
              <a:t>Vstupní kritéria</a:t>
            </a:r>
          </a:p>
          <a:p>
            <a:pPr lvl="1"/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96" y="3316514"/>
            <a:ext cx="5162166" cy="3541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429000"/>
            <a:ext cx="346048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39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Šíření poznatků (citace)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/>
          </a:p>
          <a:p>
            <a:pPr marL="457200" lvl="1" indent="0" algn="ctr">
              <a:buNone/>
            </a:pPr>
            <a:endParaRPr lang="en-US" b="1" dirty="0" smtClean="0"/>
          </a:p>
          <a:p>
            <a:pPr marL="457200" lvl="1" indent="0" algn="ctr">
              <a:buNone/>
            </a:pPr>
            <a:endParaRPr lang="en-US" b="1" dirty="0"/>
          </a:p>
          <a:p>
            <a:pPr marL="457200" lvl="1" indent="0" algn="ctr">
              <a:buNone/>
            </a:pPr>
            <a:r>
              <a:rPr lang="cs-CZ" b="1" dirty="0" smtClean="0"/>
              <a:t>Co </a:t>
            </a:r>
            <a:r>
              <a:rPr lang="en-US" b="1" dirty="0" smtClean="0"/>
              <a:t>ale </a:t>
            </a:r>
            <a:r>
              <a:rPr lang="cs-CZ" b="1" dirty="0" smtClean="0"/>
              <a:t>znamená citace</a:t>
            </a:r>
            <a:r>
              <a:rPr lang="en-US" b="1" dirty="0" smtClean="0"/>
              <a:t>?</a:t>
            </a:r>
            <a:endParaRPr lang="cs-CZ" b="1" dirty="0"/>
          </a:p>
        </p:txBody>
      </p:sp>
      <p:sp>
        <p:nvSpPr>
          <p:cNvPr id="2" name="Oval 1"/>
          <p:cNvSpPr/>
          <p:nvPr/>
        </p:nvSpPr>
        <p:spPr>
          <a:xfrm>
            <a:off x="323850" y="2667000"/>
            <a:ext cx="3886200" cy="2667000"/>
          </a:xfrm>
          <a:prstGeom prst="ellipse">
            <a:avLst/>
          </a:prstGeom>
          <a:solidFill>
            <a:srgbClr val="FFFF00">
              <a:alpha val="3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Svět  </a:t>
            </a:r>
            <a:r>
              <a:rPr lang="cs-CZ" sz="3200" b="1" dirty="0" err="1" smtClean="0">
                <a:solidFill>
                  <a:schemeClr val="tx1"/>
                </a:solidFill>
              </a:rPr>
              <a:t>WoS</a:t>
            </a:r>
            <a:r>
              <a:rPr lang="cs-CZ" b="1" dirty="0" smtClean="0">
                <a:solidFill>
                  <a:schemeClr val="tx1"/>
                </a:solidFill>
              </a:rPr>
              <a:t>               </a:t>
            </a:r>
            <a:r>
              <a:rPr lang="cs-CZ" sz="700" b="1" dirty="0" smtClean="0">
                <a:solidFill>
                  <a:schemeClr val="tx1"/>
                </a:solidFill>
              </a:rPr>
              <a:t>.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610100" y="2667000"/>
            <a:ext cx="4305300" cy="2667000"/>
          </a:xfrm>
          <a:prstGeom prst="ellips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Zbytek„vesmíru</a:t>
            </a:r>
            <a:r>
              <a:rPr lang="cs-CZ" sz="3200" b="1" dirty="0" smtClean="0">
                <a:solidFill>
                  <a:schemeClr val="tx1"/>
                </a:solidFill>
              </a:rPr>
              <a:t>“</a:t>
            </a:r>
            <a:endParaRPr lang="cs-CZ" sz="3200" b="1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352550" y="3429000"/>
            <a:ext cx="1828800" cy="0"/>
          </a:xfrm>
          <a:prstGeom prst="straightConnector1">
            <a:avLst/>
          </a:prstGeom>
          <a:ln w="44450">
            <a:solidFill>
              <a:srgbClr val="C00000"/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219450" y="4000500"/>
            <a:ext cx="2533650" cy="419100"/>
          </a:xfrm>
          <a:prstGeom prst="straightConnector1">
            <a:avLst/>
          </a:prstGeom>
          <a:ln w="44450">
            <a:solidFill>
              <a:srgbClr val="C00000"/>
            </a:solidFill>
            <a:prstDash val="dash"/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590800" y="4648200"/>
            <a:ext cx="4038600" cy="304800"/>
          </a:xfrm>
          <a:prstGeom prst="straightConnector1">
            <a:avLst/>
          </a:prstGeom>
          <a:ln w="44450">
            <a:solidFill>
              <a:srgbClr val="C00000"/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829300" y="3438525"/>
            <a:ext cx="1828800" cy="0"/>
          </a:xfrm>
          <a:prstGeom prst="straightConnector1">
            <a:avLst/>
          </a:prstGeom>
          <a:ln w="44450">
            <a:solidFill>
              <a:srgbClr val="C00000"/>
            </a:solidFill>
            <a:prstDash val="sysDash"/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30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091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-152400"/>
            <a:ext cx="10287000" cy="749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468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6" y="0"/>
            <a:ext cx="9886950" cy="882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65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SHV obory RIV v Metodice 2013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7660316"/>
              </p:ext>
            </p:extLst>
          </p:nvPr>
        </p:nvGraphicFramePr>
        <p:xfrm>
          <a:off x="609601" y="1600200"/>
          <a:ext cx="8153400" cy="51134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3645"/>
                <a:gridCol w="4898820"/>
                <a:gridCol w="813645"/>
                <a:gridCol w="813645"/>
                <a:gridCol w="813645"/>
              </a:tblGrid>
              <a:tr h="27440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>
                          <a:effectLst/>
                        </a:rPr>
                        <a:t>Obor RIV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SHVa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SHVb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SHVc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Filosofie a náboženství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AB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Dějiny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AC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Archeologie, antropologie, etnologie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Politologie a politické vědy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Řízení, správa a administrativa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AF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Dokumentace, knihovnictví, práce s informacemi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AG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Právní vědy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AH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Ekonomie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Jazykověda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AJ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Písemnictví, mas–media, audiovize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AK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Sport a aktivity volného času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AL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Umění, architektura, kulturní dědictví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AM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Pedagogika a školství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Psychologie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Sociologie, demografie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4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AP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b="1" u="none" strike="noStrike">
                          <a:effectLst/>
                        </a:rPr>
                        <a:t>Městské, oblastní a dopravní plánování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*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8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>
                          <a:effectLst/>
                        </a:rPr>
                        <a:t>AQ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800" b="1" u="none" strike="noStrike">
                          <a:effectLst/>
                        </a:rPr>
                        <a:t>Bezpečnost a ochrana zdraví, člověk – stroj</a:t>
                      </a:r>
                      <a:endParaRPr lang="pl-PL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</a:rPr>
                        <a:t> 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*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8614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Po</a:t>
            </a:r>
            <a:r>
              <a:rPr lang="cs-CZ" b="1" dirty="0" err="1" smtClean="0">
                <a:solidFill>
                  <a:srgbClr val="C00000"/>
                </a:solidFill>
              </a:rPr>
              <a:t>čty</a:t>
            </a:r>
            <a:r>
              <a:rPr lang="cs-CZ" b="1" dirty="0" smtClean="0">
                <a:solidFill>
                  <a:srgbClr val="C00000"/>
                </a:solidFill>
              </a:rPr>
              <a:t> výsledků v Hodnocení 2013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583504"/>
              </p:ext>
            </p:extLst>
          </p:nvPr>
        </p:nvGraphicFramePr>
        <p:xfrm>
          <a:off x="304801" y="1219195"/>
          <a:ext cx="8534398" cy="4648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3456"/>
                <a:gridCol w="1110018"/>
                <a:gridCol w="1110018"/>
                <a:gridCol w="1110018"/>
                <a:gridCol w="1110018"/>
                <a:gridCol w="1237396"/>
                <a:gridCol w="1110018"/>
                <a:gridCol w="873456"/>
              </a:tblGrid>
              <a:tr h="5468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>
                          <a:solidFill>
                            <a:srgbClr val="C00000"/>
                          </a:solidFill>
                          <a:effectLst/>
                        </a:rPr>
                        <a:t>SHVa</a:t>
                      </a:r>
                      <a:endParaRPr 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err="1">
                          <a:effectLst/>
                        </a:rPr>
                        <a:t>Monografie</a:t>
                      </a:r>
                      <a:r>
                        <a:rPr lang="en-US" sz="1600" b="1" u="none" strike="noStrike" dirty="0">
                          <a:effectLst/>
                        </a:rPr>
                        <a:t/>
                      </a:r>
                      <a:br>
                        <a:rPr lang="en-US" sz="1600" b="1" u="none" strike="noStrike" dirty="0">
                          <a:effectLst/>
                        </a:rPr>
                      </a:br>
                      <a:r>
                        <a:rPr lang="en-US" sz="1600" b="1" u="none" strike="noStrike" dirty="0">
                          <a:effectLst/>
                        </a:rPr>
                        <a:t>(BC)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Sborníky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(D)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non-WoS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(Jneimp)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Recenzované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(Jrec)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Scopus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(Jsc)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Celkem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566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480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681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203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1964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639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58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588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1063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2467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584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33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589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1186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2565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697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34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530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1193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2612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516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1244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266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2439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Total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3002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237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151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2494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5368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794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12046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468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SHVa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Monografie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(BC)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Sborníky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(D)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non-WoS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(Jneimp)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Recenzované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(Jrec)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Scopus</a:t>
                      </a:r>
                      <a:br>
                        <a:rPr lang="en-US" sz="1600" b="1" u="none" strike="noStrike" dirty="0">
                          <a:effectLst/>
                        </a:rPr>
                      </a:br>
                      <a:r>
                        <a:rPr lang="en-US" sz="1600" b="1" u="none" strike="noStrike" dirty="0">
                          <a:effectLst/>
                        </a:rPr>
                        <a:t>(</a:t>
                      </a:r>
                      <a:r>
                        <a:rPr lang="en-US" sz="1600" b="1" u="none" strike="noStrike" dirty="0" err="1">
                          <a:effectLst/>
                        </a:rPr>
                        <a:t>Jsc</a:t>
                      </a:r>
                      <a:r>
                        <a:rPr lang="en-US" sz="1600" b="1" u="none" strike="noStrike" dirty="0">
                          <a:effectLst/>
                        </a:rPr>
                        <a:t>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Celkem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10%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4%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4%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4%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11%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Total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100%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10479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Po</a:t>
            </a:r>
            <a:r>
              <a:rPr lang="cs-CZ" b="1" dirty="0" err="1" smtClean="0">
                <a:solidFill>
                  <a:srgbClr val="C00000"/>
                </a:solidFill>
              </a:rPr>
              <a:t>čty</a:t>
            </a:r>
            <a:r>
              <a:rPr lang="cs-CZ" b="1" dirty="0" smtClean="0">
                <a:solidFill>
                  <a:srgbClr val="C00000"/>
                </a:solidFill>
              </a:rPr>
              <a:t> výsledků v Hodnocení 2013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2379972"/>
              </p:ext>
            </p:extLst>
          </p:nvPr>
        </p:nvGraphicFramePr>
        <p:xfrm>
          <a:off x="457201" y="1828806"/>
          <a:ext cx="8229598" cy="46481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2262"/>
                <a:gridCol w="1070374"/>
                <a:gridCol w="1070374"/>
                <a:gridCol w="1070374"/>
                <a:gridCol w="1070374"/>
                <a:gridCol w="1193204"/>
                <a:gridCol w="1070374"/>
                <a:gridCol w="842262"/>
              </a:tblGrid>
              <a:tr h="54684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>
                          <a:solidFill>
                            <a:srgbClr val="C00000"/>
                          </a:solidFill>
                          <a:effectLst/>
                        </a:rPr>
                        <a:t>SHVb</a:t>
                      </a:r>
                      <a:endParaRPr 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Monografie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(BC)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Sborníky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(D)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non-WoS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(Jneimp)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Recenzované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(Jrec)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Scopus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(Jsc)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Celkem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419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182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568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177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1464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399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820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171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1854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476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196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982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2218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542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299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199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1205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299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2643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441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170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1237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386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2566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Total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2276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447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1043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4812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1257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10745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4684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SHVb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Monografie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(BC)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Sborníky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(D)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non-WoS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(Jneimp)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Recenzované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(Jrec)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Scopus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(Jsc)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Celkem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48%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34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Total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100%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415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Po</a:t>
            </a:r>
            <a:r>
              <a:rPr lang="cs-CZ" b="1" dirty="0" err="1" smtClean="0">
                <a:solidFill>
                  <a:srgbClr val="C00000"/>
                </a:solidFill>
              </a:rPr>
              <a:t>čty</a:t>
            </a:r>
            <a:r>
              <a:rPr lang="cs-CZ" b="1" dirty="0" smtClean="0">
                <a:solidFill>
                  <a:srgbClr val="C00000"/>
                </a:solidFill>
              </a:rPr>
              <a:t> výsledků v Hodnocení 2013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957750"/>
              </p:ext>
            </p:extLst>
          </p:nvPr>
        </p:nvGraphicFramePr>
        <p:xfrm>
          <a:off x="381000" y="1371600"/>
          <a:ext cx="8382000" cy="48005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7860"/>
                <a:gridCol w="1090196"/>
                <a:gridCol w="1090196"/>
                <a:gridCol w="1090196"/>
                <a:gridCol w="1090196"/>
                <a:gridCol w="1215300"/>
                <a:gridCol w="1090196"/>
                <a:gridCol w="857860"/>
              </a:tblGrid>
              <a:tr h="65022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>
                          <a:solidFill>
                            <a:srgbClr val="C00000"/>
                          </a:solidFill>
                          <a:effectLst/>
                        </a:rPr>
                        <a:t>SHVc</a:t>
                      </a:r>
                      <a:endParaRPr 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Monografie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(BC)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Sborníky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(D)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non-WoS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(Jneimp)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Recenzované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(Jrec)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Scopus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(Jsc)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Celkem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282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551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1279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182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716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1395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207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592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1271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205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196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616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192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1446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141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250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834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Total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977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787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1112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82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2474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792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6224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533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SHVc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Monografie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(BC)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Sborníky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(D)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non-WoS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(Jneimp)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Recenzované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(Jrec)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Scopus</a:t>
                      </a:r>
                      <a:br>
                        <a:rPr lang="en-US" sz="1600" b="1" u="none" strike="noStrike">
                          <a:effectLst/>
                        </a:rPr>
                      </a:br>
                      <a:r>
                        <a:rPr lang="en-US" sz="1600" b="1" u="none" strike="noStrike">
                          <a:effectLst/>
                        </a:rPr>
                        <a:t>(Jsc)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effectLst/>
                        </a:rPr>
                        <a:t>Celkem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2009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51%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9%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14%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>
                          <a:effectLst/>
                        </a:rPr>
                        <a:t>2012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17%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30%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25%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100%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9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Total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16%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18%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40%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13%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100%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6884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Oborové pokrytí </a:t>
            </a:r>
            <a:r>
              <a:rPr lang="cs-CZ" b="1" dirty="0" err="1" smtClean="0">
                <a:solidFill>
                  <a:srgbClr val="C00000"/>
                </a:solidFill>
              </a:rPr>
              <a:t>WoS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6284329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</a:t>
            </a:r>
            <a:r>
              <a:rPr lang="en-US" sz="1600" dirty="0" err="1"/>
              <a:t>Henk</a:t>
            </a:r>
            <a:r>
              <a:rPr lang="en-US" sz="1600" dirty="0"/>
              <a:t> F. </a:t>
            </a:r>
            <a:r>
              <a:rPr lang="en-US" sz="1600" dirty="0" err="1" smtClean="0"/>
              <a:t>Moed</a:t>
            </a:r>
            <a:r>
              <a:rPr lang="cs-CZ" sz="1600" dirty="0" smtClean="0"/>
              <a:t>,</a:t>
            </a:r>
            <a:r>
              <a:rPr lang="en-US" sz="1600" dirty="0" smtClean="0"/>
              <a:t> </a:t>
            </a:r>
            <a:r>
              <a:rPr lang="cs-CZ" sz="1600" i="1" dirty="0" smtClean="0"/>
              <a:t>C</a:t>
            </a:r>
            <a:r>
              <a:rPr lang="en-US" sz="1600" dirty="0" err="1" smtClean="0"/>
              <a:t>itation</a:t>
            </a:r>
            <a:r>
              <a:rPr lang="en-US" sz="1600" dirty="0" smtClean="0"/>
              <a:t> </a:t>
            </a:r>
            <a:r>
              <a:rPr lang="en-US" sz="1600" dirty="0"/>
              <a:t>Analysis in Research </a:t>
            </a:r>
            <a:r>
              <a:rPr lang="en-US" sz="1600" dirty="0" smtClean="0"/>
              <a:t>Evaluation</a:t>
            </a:r>
            <a:r>
              <a:rPr lang="cs-CZ" sz="1600" dirty="0" smtClean="0"/>
              <a:t>, 2006</a:t>
            </a:r>
            <a:endParaRPr lang="cs-CZ" sz="16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8001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78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Oborové pokrytí </a:t>
            </a:r>
            <a:r>
              <a:rPr lang="cs-CZ" b="1" dirty="0" err="1" smtClean="0">
                <a:solidFill>
                  <a:srgbClr val="C00000"/>
                </a:solidFill>
              </a:rPr>
              <a:t>WoS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6284329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</a:t>
            </a:r>
            <a:r>
              <a:rPr lang="en-US" sz="1600" dirty="0" err="1"/>
              <a:t>Henk</a:t>
            </a:r>
            <a:r>
              <a:rPr lang="en-US" sz="1600" dirty="0"/>
              <a:t> F. </a:t>
            </a:r>
            <a:r>
              <a:rPr lang="en-US" sz="1600" dirty="0" err="1" smtClean="0"/>
              <a:t>Moed</a:t>
            </a:r>
            <a:r>
              <a:rPr lang="cs-CZ" sz="1600" dirty="0" smtClean="0"/>
              <a:t>,</a:t>
            </a:r>
            <a:r>
              <a:rPr lang="en-US" sz="1600" dirty="0" smtClean="0"/>
              <a:t> </a:t>
            </a:r>
            <a:r>
              <a:rPr lang="cs-CZ" sz="1600" i="1" dirty="0" smtClean="0"/>
              <a:t>C</a:t>
            </a:r>
            <a:r>
              <a:rPr lang="en-US" sz="1600" dirty="0" err="1" smtClean="0"/>
              <a:t>itation</a:t>
            </a:r>
            <a:r>
              <a:rPr lang="en-US" sz="1600" dirty="0" smtClean="0"/>
              <a:t> </a:t>
            </a:r>
            <a:r>
              <a:rPr lang="en-US" sz="1600" dirty="0"/>
              <a:t>Analysis in Research </a:t>
            </a:r>
            <a:r>
              <a:rPr lang="en-US" sz="1600" dirty="0" smtClean="0"/>
              <a:t>Evaluation</a:t>
            </a:r>
            <a:r>
              <a:rPr lang="cs-CZ" sz="1600" dirty="0" smtClean="0"/>
              <a:t>, 2006</a:t>
            </a:r>
            <a:endParaRPr lang="cs-CZ" sz="1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8458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354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Box 4"/>
          <p:cNvSpPr txBox="1"/>
          <p:nvPr/>
        </p:nvSpPr>
        <p:spPr>
          <a:xfrm>
            <a:off x="381000" y="6284329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</a:t>
            </a:r>
            <a:r>
              <a:rPr lang="en-US" sz="1600" dirty="0" err="1"/>
              <a:t>Henk</a:t>
            </a:r>
            <a:r>
              <a:rPr lang="en-US" sz="1600" dirty="0"/>
              <a:t> F. </a:t>
            </a:r>
            <a:r>
              <a:rPr lang="en-US" sz="1600" dirty="0" err="1" smtClean="0"/>
              <a:t>Moed</a:t>
            </a:r>
            <a:r>
              <a:rPr lang="cs-CZ" sz="1600" dirty="0" smtClean="0"/>
              <a:t>,</a:t>
            </a:r>
            <a:r>
              <a:rPr lang="en-US" sz="1600" dirty="0" smtClean="0"/>
              <a:t> </a:t>
            </a:r>
            <a:r>
              <a:rPr lang="cs-CZ" sz="1600" i="1" dirty="0" smtClean="0"/>
              <a:t>C</a:t>
            </a:r>
            <a:r>
              <a:rPr lang="en-US" sz="1600" dirty="0" err="1" smtClean="0"/>
              <a:t>itation</a:t>
            </a:r>
            <a:r>
              <a:rPr lang="en-US" sz="1600" dirty="0" smtClean="0"/>
              <a:t> </a:t>
            </a:r>
            <a:r>
              <a:rPr lang="en-US" sz="1600" dirty="0"/>
              <a:t>Analysis in Research </a:t>
            </a:r>
            <a:r>
              <a:rPr lang="en-US" sz="1600" dirty="0" smtClean="0"/>
              <a:t>Evaluation</a:t>
            </a:r>
            <a:r>
              <a:rPr lang="cs-CZ" sz="1600" dirty="0" smtClean="0"/>
              <a:t>, 2006</a:t>
            </a:r>
            <a:endParaRPr lang="cs-CZ" sz="1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471" y="152400"/>
            <a:ext cx="7113329" cy="6076950"/>
          </a:xfrm>
          <a:prstGeom prst="rect">
            <a:avLst/>
          </a:prstGeom>
          <a:noFill/>
          <a:ln w="539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14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Box 4"/>
          <p:cNvSpPr txBox="1"/>
          <p:nvPr/>
        </p:nvSpPr>
        <p:spPr>
          <a:xfrm>
            <a:off x="381000" y="6430212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</a:t>
            </a:r>
            <a:r>
              <a:rPr lang="en-US" sz="1600" dirty="0" err="1"/>
              <a:t>Henk</a:t>
            </a:r>
            <a:r>
              <a:rPr lang="en-US" sz="1600" dirty="0"/>
              <a:t> F. </a:t>
            </a:r>
            <a:r>
              <a:rPr lang="en-US" sz="1600" dirty="0" err="1" smtClean="0"/>
              <a:t>Moed</a:t>
            </a:r>
            <a:r>
              <a:rPr lang="cs-CZ" sz="1600" dirty="0" smtClean="0"/>
              <a:t>,</a:t>
            </a:r>
            <a:r>
              <a:rPr lang="en-US" sz="1600" dirty="0" smtClean="0"/>
              <a:t> </a:t>
            </a:r>
            <a:r>
              <a:rPr lang="cs-CZ" sz="1600" dirty="0" smtClean="0"/>
              <a:t>C</a:t>
            </a:r>
            <a:r>
              <a:rPr lang="en-US" sz="1600" dirty="0" err="1" smtClean="0"/>
              <a:t>itation</a:t>
            </a:r>
            <a:r>
              <a:rPr lang="en-US" sz="1600" dirty="0" smtClean="0"/>
              <a:t> </a:t>
            </a:r>
            <a:r>
              <a:rPr lang="en-US" sz="1600" dirty="0"/>
              <a:t>Analysis in Research </a:t>
            </a:r>
            <a:r>
              <a:rPr lang="en-US" sz="1600" dirty="0" smtClean="0"/>
              <a:t>Evaluation</a:t>
            </a:r>
            <a:r>
              <a:rPr lang="cs-CZ" sz="1600" dirty="0" smtClean="0"/>
              <a:t>, 2006</a:t>
            </a:r>
            <a:endParaRPr lang="cs-CZ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8553"/>
            <a:ext cx="6515100" cy="6206953"/>
          </a:xfrm>
          <a:prstGeom prst="rect">
            <a:avLst/>
          </a:prstGeom>
          <a:noFill/>
          <a:ln w="476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0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Oborové pokrytí </a:t>
            </a:r>
            <a:r>
              <a:rPr lang="cs-CZ" b="1" dirty="0" err="1" smtClean="0">
                <a:solidFill>
                  <a:srgbClr val="C00000"/>
                </a:solidFill>
              </a:rPr>
              <a:t>WoS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smtClean="0">
                <a:solidFill>
                  <a:srgbClr val="C00000"/>
                </a:solidFill>
              </a:rPr>
              <a:t>a rozdíly mezi zeměmi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6430212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</a:t>
            </a:r>
            <a:r>
              <a:rPr lang="en-US" sz="1600" dirty="0" err="1"/>
              <a:t>Henk</a:t>
            </a:r>
            <a:r>
              <a:rPr lang="en-US" sz="1600" dirty="0"/>
              <a:t> F. </a:t>
            </a:r>
            <a:r>
              <a:rPr lang="en-US" sz="1600" dirty="0" err="1" smtClean="0"/>
              <a:t>Moed</a:t>
            </a:r>
            <a:r>
              <a:rPr lang="cs-CZ" sz="1600" dirty="0" smtClean="0"/>
              <a:t>,</a:t>
            </a:r>
            <a:r>
              <a:rPr lang="en-US" sz="1600" dirty="0" smtClean="0"/>
              <a:t> </a:t>
            </a:r>
            <a:r>
              <a:rPr lang="cs-CZ" sz="1600" dirty="0" smtClean="0"/>
              <a:t>C</a:t>
            </a:r>
            <a:r>
              <a:rPr lang="en-US" sz="1600" dirty="0" err="1" smtClean="0"/>
              <a:t>itation</a:t>
            </a:r>
            <a:r>
              <a:rPr lang="en-US" sz="1600" dirty="0" smtClean="0"/>
              <a:t> </a:t>
            </a:r>
            <a:r>
              <a:rPr lang="en-US" sz="1600" dirty="0"/>
              <a:t>Analysis in Research </a:t>
            </a:r>
            <a:r>
              <a:rPr lang="en-US" sz="1600" dirty="0" smtClean="0"/>
              <a:t>Evaluation</a:t>
            </a:r>
            <a:r>
              <a:rPr lang="cs-CZ" sz="1600" dirty="0" smtClean="0"/>
              <a:t>, 2006</a:t>
            </a:r>
            <a:endParaRPr lang="cs-CZ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56430"/>
            <a:ext cx="7239000" cy="48737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0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Box 4"/>
          <p:cNvSpPr txBox="1"/>
          <p:nvPr/>
        </p:nvSpPr>
        <p:spPr>
          <a:xfrm>
            <a:off x="152400" y="4343400"/>
            <a:ext cx="403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</a:t>
            </a:r>
            <a:r>
              <a:rPr lang="en-US" sz="1600" dirty="0" err="1"/>
              <a:t>Henk</a:t>
            </a:r>
            <a:r>
              <a:rPr lang="en-US" sz="1600" dirty="0"/>
              <a:t> F. </a:t>
            </a:r>
            <a:r>
              <a:rPr lang="en-US" sz="1600" dirty="0" err="1" smtClean="0"/>
              <a:t>Moed</a:t>
            </a:r>
            <a:r>
              <a:rPr lang="cs-CZ" sz="1600" dirty="0" smtClean="0"/>
              <a:t>,</a:t>
            </a:r>
            <a:r>
              <a:rPr lang="en-US" sz="1600" dirty="0" smtClean="0"/>
              <a:t> </a:t>
            </a:r>
            <a:r>
              <a:rPr lang="cs-CZ" sz="1600" i="1" dirty="0" smtClean="0"/>
              <a:t>C</a:t>
            </a:r>
            <a:r>
              <a:rPr lang="en-US" sz="1600" dirty="0" err="1" smtClean="0"/>
              <a:t>itation</a:t>
            </a:r>
            <a:r>
              <a:rPr lang="en-US" sz="1600" dirty="0" smtClean="0"/>
              <a:t> </a:t>
            </a:r>
            <a:r>
              <a:rPr lang="en-US" sz="1600" dirty="0"/>
              <a:t>Analysis in Research </a:t>
            </a:r>
            <a:r>
              <a:rPr lang="en-US" sz="1600" dirty="0" smtClean="0"/>
              <a:t>Evaluation</a:t>
            </a:r>
            <a:r>
              <a:rPr lang="cs-CZ" sz="1600" dirty="0" smtClean="0"/>
              <a:t>, 2006</a:t>
            </a:r>
            <a:endParaRPr lang="cs-CZ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3313364"/>
            <a:ext cx="4343400" cy="1714500"/>
          </a:xfrm>
          <a:prstGeom prst="rect">
            <a:avLst/>
          </a:prstGeom>
          <a:noFill/>
          <a:ln w="412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3923044" cy="3840163"/>
          </a:xfrm>
          <a:prstGeom prst="rect">
            <a:avLst/>
          </a:prstGeom>
          <a:noFill/>
          <a:ln w="412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925" y="0"/>
            <a:ext cx="4371975" cy="3143250"/>
          </a:xfrm>
          <a:prstGeom prst="rect">
            <a:avLst/>
          </a:prstGeom>
          <a:noFill/>
          <a:ln w="444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5181517"/>
            <a:ext cx="8543925" cy="15716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88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0"/>
            <a:ext cx="8001000" cy="38401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Box 4"/>
          <p:cNvSpPr txBox="1"/>
          <p:nvPr/>
        </p:nvSpPr>
        <p:spPr>
          <a:xfrm>
            <a:off x="381000" y="5029201"/>
            <a:ext cx="7924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Source: David A. </a:t>
            </a:r>
            <a:r>
              <a:rPr lang="cs-CZ" sz="1600" i="1" dirty="0" err="1" smtClean="0"/>
              <a:t>Huettner</a:t>
            </a:r>
            <a:r>
              <a:rPr lang="cs-CZ" sz="1600" i="1" dirty="0" smtClean="0"/>
              <a:t> and William </a:t>
            </a:r>
            <a:r>
              <a:rPr lang="cs-CZ" sz="1600" i="1" dirty="0" err="1" smtClean="0"/>
              <a:t>Clark,Journal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of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Economic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Education</a:t>
            </a:r>
            <a:r>
              <a:rPr lang="cs-CZ" sz="1600" i="1" dirty="0" smtClean="0"/>
              <a:t>, </a:t>
            </a:r>
            <a:r>
              <a:rPr lang="cs-CZ" sz="1600" i="1" dirty="0" err="1" smtClean="0"/>
              <a:t>Summer</a:t>
            </a:r>
            <a:r>
              <a:rPr lang="cs-CZ" sz="1600" i="1" dirty="0" smtClean="0"/>
              <a:t> 1997</a:t>
            </a:r>
            <a:r>
              <a:rPr lang="cs-CZ" sz="1600" dirty="0" smtClean="0"/>
              <a:t> </a:t>
            </a:r>
            <a:endParaRPr lang="cs-CZ" sz="1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99260" y="-1603860"/>
            <a:ext cx="3421683" cy="8458203"/>
          </a:xfrm>
          <a:prstGeom prst="rect">
            <a:avLst/>
          </a:prstGeom>
          <a:noFill/>
          <a:ln w="476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38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Pokrytí českých časopiseckých publikací ve </a:t>
            </a:r>
            <a:r>
              <a:rPr lang="cs-CZ" b="1" dirty="0" err="1" smtClean="0">
                <a:solidFill>
                  <a:srgbClr val="C00000"/>
                </a:solidFill>
              </a:rPr>
              <a:t>WoS</a:t>
            </a:r>
            <a:r>
              <a:rPr lang="cs-CZ" b="1" dirty="0" smtClean="0">
                <a:solidFill>
                  <a:srgbClr val="C00000"/>
                </a:solidFill>
              </a:rPr>
              <a:t> a Scopus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5763" y="6172200"/>
            <a:ext cx="7920037" cy="304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i="1" dirty="0" smtClean="0"/>
              <a:t>Zdroj: </a:t>
            </a:r>
            <a:r>
              <a:rPr lang="cs-CZ" sz="1800" i="1" dirty="0" err="1" smtClean="0"/>
              <a:t>Technopolis</a:t>
            </a:r>
            <a:r>
              <a:rPr lang="cs-CZ" sz="1800" i="1" dirty="0" smtClean="0"/>
              <a:t>, </a:t>
            </a:r>
            <a:r>
              <a:rPr lang="en-US" sz="1800" i="1" dirty="0" smtClean="0"/>
              <a:t>B</a:t>
            </a:r>
            <a:r>
              <a:rPr lang="cs-CZ" sz="1800" i="1" dirty="0" err="1" smtClean="0"/>
              <a:t>ackground</a:t>
            </a:r>
            <a:r>
              <a:rPr lang="cs-CZ" sz="1800" i="1" dirty="0" smtClean="0"/>
              <a:t> Report:</a:t>
            </a:r>
            <a:r>
              <a:rPr lang="en-US" sz="1800" i="1" dirty="0" smtClean="0"/>
              <a:t> </a:t>
            </a:r>
            <a:r>
              <a:rPr lang="en-US" sz="1800" i="1" dirty="0"/>
              <a:t>IS </a:t>
            </a:r>
            <a:r>
              <a:rPr lang="en-US" sz="1800" i="1" dirty="0" err="1"/>
              <a:t>VaV</a:t>
            </a:r>
            <a:r>
              <a:rPr lang="en-US" sz="1800" i="1" dirty="0"/>
              <a:t>, </a:t>
            </a:r>
            <a:r>
              <a:rPr lang="en-US" sz="1800" i="1" dirty="0" smtClean="0"/>
              <a:t>pp.33</a:t>
            </a:r>
            <a:r>
              <a:rPr lang="cs-CZ" sz="1800" i="1" dirty="0" smtClean="0"/>
              <a:t>.</a:t>
            </a:r>
            <a:endParaRPr lang="en-US" sz="18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04950"/>
            <a:ext cx="5867400" cy="465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476" y="2133600"/>
            <a:ext cx="4640524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1303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Pokrytí českých časopiseckých a sborníkových publikací ve </a:t>
            </a:r>
            <a:r>
              <a:rPr lang="cs-CZ" sz="3600" b="1" dirty="0" err="1" smtClean="0">
                <a:solidFill>
                  <a:srgbClr val="C00000"/>
                </a:solidFill>
              </a:rPr>
              <a:t>WoS</a:t>
            </a:r>
            <a:r>
              <a:rPr lang="cs-CZ" sz="3600" b="1" dirty="0" smtClean="0">
                <a:solidFill>
                  <a:srgbClr val="C00000"/>
                </a:solidFill>
              </a:rPr>
              <a:t> a Scopus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400800"/>
            <a:ext cx="7920037" cy="304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i="1" dirty="0" smtClean="0"/>
              <a:t>Zdroj: </a:t>
            </a:r>
            <a:r>
              <a:rPr lang="cs-CZ" sz="1800" i="1" dirty="0" err="1" smtClean="0"/>
              <a:t>Technopolis</a:t>
            </a:r>
            <a:r>
              <a:rPr lang="cs-CZ" sz="1800" i="1" dirty="0" smtClean="0"/>
              <a:t>, </a:t>
            </a:r>
            <a:r>
              <a:rPr lang="en-US" sz="1800" i="1" dirty="0" smtClean="0"/>
              <a:t>B</a:t>
            </a:r>
            <a:r>
              <a:rPr lang="cs-CZ" sz="1800" i="1" dirty="0" err="1" smtClean="0"/>
              <a:t>ackground</a:t>
            </a:r>
            <a:r>
              <a:rPr lang="cs-CZ" sz="1800" i="1" dirty="0" smtClean="0"/>
              <a:t> Report:</a:t>
            </a:r>
            <a:r>
              <a:rPr lang="en-US" sz="1800" i="1" dirty="0" smtClean="0"/>
              <a:t> </a:t>
            </a:r>
            <a:r>
              <a:rPr lang="en-US" sz="1800" i="1" dirty="0"/>
              <a:t>IS </a:t>
            </a:r>
            <a:r>
              <a:rPr lang="en-US" sz="1800" i="1" dirty="0" err="1"/>
              <a:t>VaV</a:t>
            </a:r>
            <a:r>
              <a:rPr lang="en-US" sz="1800" i="1" dirty="0"/>
              <a:t>, </a:t>
            </a:r>
            <a:r>
              <a:rPr lang="en-US" sz="1800" i="1" dirty="0" smtClean="0"/>
              <a:t>pp.33</a:t>
            </a:r>
            <a:r>
              <a:rPr lang="cs-CZ" sz="1800" i="1" dirty="0" smtClean="0"/>
              <a:t>.</a:t>
            </a:r>
            <a:endParaRPr lang="en-US" sz="18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4000"/>
            <a:ext cx="6038850" cy="477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5288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České vědecké publikace </a:t>
            </a:r>
            <a:r>
              <a:rPr lang="cs-CZ" sz="3600" b="1" dirty="0" err="1" smtClean="0">
                <a:solidFill>
                  <a:srgbClr val="C00000"/>
                </a:solidFill>
              </a:rPr>
              <a:t>WoS</a:t>
            </a:r>
            <a:r>
              <a:rPr lang="cs-CZ" sz="3600" b="1" dirty="0" smtClean="0">
                <a:solidFill>
                  <a:srgbClr val="C00000"/>
                </a:solidFill>
              </a:rPr>
              <a:t> vs. vše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5763" y="6172200"/>
            <a:ext cx="7920037" cy="304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i="1" dirty="0" smtClean="0"/>
              <a:t>Zdroj: </a:t>
            </a:r>
            <a:r>
              <a:rPr lang="cs-CZ" sz="1800" i="1" dirty="0" err="1" smtClean="0"/>
              <a:t>Technopolis</a:t>
            </a:r>
            <a:r>
              <a:rPr lang="cs-CZ" sz="1800" i="1" dirty="0" smtClean="0"/>
              <a:t>, </a:t>
            </a:r>
            <a:r>
              <a:rPr lang="en-US" sz="1800" i="1" dirty="0" smtClean="0"/>
              <a:t>B</a:t>
            </a:r>
            <a:r>
              <a:rPr lang="cs-CZ" sz="1800" i="1" dirty="0" err="1" smtClean="0"/>
              <a:t>ackground</a:t>
            </a:r>
            <a:r>
              <a:rPr lang="cs-CZ" sz="1800" i="1" dirty="0" smtClean="0"/>
              <a:t> Report:</a:t>
            </a:r>
            <a:r>
              <a:rPr lang="en-US" sz="1800" i="1" dirty="0" smtClean="0"/>
              <a:t> </a:t>
            </a:r>
            <a:r>
              <a:rPr lang="en-US" sz="1800" i="1" dirty="0"/>
              <a:t>IS </a:t>
            </a:r>
            <a:r>
              <a:rPr lang="en-US" sz="1800" i="1" dirty="0" err="1"/>
              <a:t>VaV</a:t>
            </a:r>
            <a:r>
              <a:rPr lang="en-US" sz="1800" i="1" dirty="0"/>
              <a:t>, </a:t>
            </a:r>
            <a:r>
              <a:rPr lang="en-US" sz="1800" i="1" dirty="0" smtClean="0"/>
              <a:t>pp.</a:t>
            </a:r>
            <a:r>
              <a:rPr lang="cs-CZ" sz="1800" i="1" dirty="0" smtClean="0"/>
              <a:t>18</a:t>
            </a:r>
            <a:endParaRPr lang="en-US" sz="1800" i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971800"/>
            <a:ext cx="4772025" cy="1719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29" y="1866517"/>
            <a:ext cx="6587966" cy="40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4729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Podíly oborových skupin na celkovém počtu publikací v různých zemích (</a:t>
            </a:r>
            <a:r>
              <a:rPr lang="cs-CZ" sz="3600" b="1" dirty="0" err="1" smtClean="0">
                <a:solidFill>
                  <a:srgbClr val="C00000"/>
                </a:solidFill>
              </a:rPr>
              <a:t>WoS</a:t>
            </a:r>
            <a:r>
              <a:rPr lang="en-US" sz="3600" b="1" dirty="0" smtClean="0">
                <a:solidFill>
                  <a:srgbClr val="C00000"/>
                </a:solidFill>
              </a:rPr>
              <a:t>!!)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5763" y="6172200"/>
            <a:ext cx="7920037" cy="304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i="1" dirty="0" smtClean="0"/>
              <a:t>Zdroj: </a:t>
            </a:r>
            <a:r>
              <a:rPr lang="cs-CZ" sz="1800" i="1" dirty="0" err="1" smtClean="0"/>
              <a:t>Technopolis</a:t>
            </a:r>
            <a:r>
              <a:rPr lang="cs-CZ" sz="1800" i="1" dirty="0" smtClean="0"/>
              <a:t>, </a:t>
            </a:r>
            <a:r>
              <a:rPr lang="en-US" sz="1800" i="1" dirty="0" smtClean="0"/>
              <a:t>B</a:t>
            </a:r>
            <a:r>
              <a:rPr lang="cs-CZ" sz="1800" i="1" dirty="0" err="1" smtClean="0"/>
              <a:t>ackground</a:t>
            </a:r>
            <a:r>
              <a:rPr lang="cs-CZ" sz="1800" i="1" dirty="0" smtClean="0"/>
              <a:t> Report:</a:t>
            </a:r>
            <a:r>
              <a:rPr lang="en-US" sz="1800" i="1" dirty="0" smtClean="0"/>
              <a:t> </a:t>
            </a:r>
            <a:r>
              <a:rPr lang="en-US" sz="1800" i="1" dirty="0"/>
              <a:t>IS </a:t>
            </a:r>
            <a:r>
              <a:rPr lang="en-US" sz="1800" i="1" dirty="0" err="1"/>
              <a:t>VaV</a:t>
            </a:r>
            <a:r>
              <a:rPr lang="en-US" sz="1800" i="1" dirty="0"/>
              <a:t>, </a:t>
            </a:r>
            <a:r>
              <a:rPr lang="en-US" sz="1800" i="1" dirty="0" smtClean="0"/>
              <a:t>pp.</a:t>
            </a:r>
            <a:r>
              <a:rPr lang="cs-CZ" sz="1800" i="1" dirty="0" smtClean="0"/>
              <a:t>7</a:t>
            </a:r>
            <a:endParaRPr lang="en-US" sz="1800" i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971800"/>
            <a:ext cx="4772025" cy="1719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12532"/>
            <a:ext cx="6705599" cy="4437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96527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14800" y="2971800"/>
            <a:ext cx="1062037" cy="304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5400" i="1" dirty="0">
                <a:solidFill>
                  <a:srgbClr val="C00000"/>
                </a:solidFill>
              </a:rPr>
              <a:t>.</a:t>
            </a:r>
            <a:endParaRPr lang="en-US" sz="5400" i="1" dirty="0">
              <a:solidFill>
                <a:srgbClr val="C0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317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1010</Words>
  <Application>Microsoft Office PowerPoint</Application>
  <PresentationFormat>On-screen Show (4:3)</PresentationFormat>
  <Paragraphs>535</Paragraphs>
  <Slides>26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Osnova prezentace</vt:lpstr>
      <vt:lpstr>Hlavní formy výsledků</vt:lpstr>
      <vt:lpstr>Informace o informacích</vt:lpstr>
      <vt:lpstr>WoS (Scopus)</vt:lpstr>
      <vt:lpstr>ERIH</vt:lpstr>
      <vt:lpstr>Šíření poznatků (citace)</vt:lpstr>
      <vt:lpstr>PowerPoint Presentation</vt:lpstr>
      <vt:lpstr>PowerPoint Presentation</vt:lpstr>
      <vt:lpstr>PowerPoint Presentation</vt:lpstr>
      <vt:lpstr>SHV obory RIV v Metodice 2013</vt:lpstr>
      <vt:lpstr>Počty výsledků v Hodnocení 2013</vt:lpstr>
      <vt:lpstr>Počty výsledků v Hodnocení 2013</vt:lpstr>
      <vt:lpstr>Počty výsledků v Hodnocení 2013</vt:lpstr>
      <vt:lpstr>Oborové pokrytí WoS</vt:lpstr>
      <vt:lpstr>Oborové pokrytí WoS</vt:lpstr>
      <vt:lpstr>PowerPoint Presentation</vt:lpstr>
      <vt:lpstr>PowerPoint Presentation</vt:lpstr>
      <vt:lpstr>Oborové pokrytí WoS  a rozdíly mezi zeměmi</vt:lpstr>
      <vt:lpstr>PowerPoint Presentation</vt:lpstr>
      <vt:lpstr>PowerPoint Presentation</vt:lpstr>
      <vt:lpstr>Pokrytí českých časopiseckých publikací ve WoS a Scopus</vt:lpstr>
      <vt:lpstr>Pokrytí českých časopiseckých a sborníkových publikací ve WoS a Scopus</vt:lpstr>
      <vt:lpstr>České vědecké publikace WoS vs. vše</vt:lpstr>
      <vt:lpstr>Podíly oborových skupin na celkovém počtu publikací v různých zemích (WoS!!)</vt:lpstr>
      <vt:lpstr>PowerPoint Presentation</vt:lpstr>
    </vt:vector>
  </TitlesOfParts>
  <Company>CERGE EI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BR: IS VaV</dc:title>
  <dc:creator>Daniel Munich</dc:creator>
  <cp:lastModifiedBy>Daniel Munich</cp:lastModifiedBy>
  <cp:revision>23</cp:revision>
  <dcterms:created xsi:type="dcterms:W3CDTF">2015-05-13T13:38:50Z</dcterms:created>
  <dcterms:modified xsi:type="dcterms:W3CDTF">2015-05-22T10:50:11Z</dcterms:modified>
</cp:coreProperties>
</file>